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8"/>
  </p:notesMasterIdLst>
  <p:sldIdLst>
    <p:sldId id="466" r:id="rId2"/>
    <p:sldId id="256" r:id="rId3"/>
    <p:sldId id="484" r:id="rId4"/>
    <p:sldId id="284" r:id="rId5"/>
    <p:sldId id="455" r:id="rId6"/>
    <p:sldId id="512" r:id="rId7"/>
    <p:sldId id="285" r:id="rId8"/>
    <p:sldId id="420" r:id="rId9"/>
    <p:sldId id="286" r:id="rId10"/>
    <p:sldId id="287" r:id="rId11"/>
    <p:sldId id="288" r:id="rId12"/>
    <p:sldId id="289" r:id="rId13"/>
    <p:sldId id="290" r:id="rId14"/>
    <p:sldId id="513" r:id="rId15"/>
    <p:sldId id="514" r:id="rId16"/>
    <p:sldId id="293" r:id="rId17"/>
    <p:sldId id="294" r:id="rId18"/>
    <p:sldId id="295" r:id="rId19"/>
    <p:sldId id="515" r:id="rId20"/>
    <p:sldId id="296" r:id="rId21"/>
    <p:sldId id="297" r:id="rId22"/>
    <p:sldId id="505" r:id="rId23"/>
    <p:sldId id="506" r:id="rId24"/>
    <p:sldId id="299" r:id="rId25"/>
    <p:sldId id="292" r:id="rId26"/>
    <p:sldId id="301" r:id="rId27"/>
    <p:sldId id="302" r:id="rId28"/>
    <p:sldId id="303" r:id="rId29"/>
    <p:sldId id="304" r:id="rId30"/>
    <p:sldId id="305" r:id="rId31"/>
    <p:sldId id="307" r:id="rId32"/>
    <p:sldId id="308" r:id="rId33"/>
    <p:sldId id="309" r:id="rId34"/>
    <p:sldId id="456" r:id="rId35"/>
    <p:sldId id="507" r:id="rId36"/>
    <p:sldId id="508" r:id="rId37"/>
    <p:sldId id="509" r:id="rId38"/>
    <p:sldId id="510" r:id="rId39"/>
    <p:sldId id="511" r:id="rId40"/>
    <p:sldId id="485" r:id="rId41"/>
    <p:sldId id="486" r:id="rId42"/>
    <p:sldId id="487" r:id="rId43"/>
    <p:sldId id="488" r:id="rId44"/>
    <p:sldId id="489" r:id="rId45"/>
    <p:sldId id="490" r:id="rId46"/>
    <p:sldId id="491" r:id="rId47"/>
    <p:sldId id="492" r:id="rId48"/>
    <p:sldId id="493" r:id="rId49"/>
    <p:sldId id="494" r:id="rId50"/>
    <p:sldId id="495" r:id="rId51"/>
    <p:sldId id="310" r:id="rId52"/>
    <p:sldId id="336" r:id="rId53"/>
    <p:sldId id="418" r:id="rId54"/>
    <p:sldId id="419" r:id="rId55"/>
    <p:sldId id="417" r:id="rId56"/>
    <p:sldId id="41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374D542-6E3E-455F-9BFB-B45891911720}">
          <p14:sldIdLst>
            <p14:sldId id="466"/>
            <p14:sldId id="256"/>
            <p14:sldId id="484"/>
            <p14:sldId id="284"/>
          </p14:sldIdLst>
        </p14:section>
        <p14:section name="Using Remix 3D to Search for Models" id="{6844172C-9703-4DC7-908A-C23538616A3C}">
          <p14:sldIdLst>
            <p14:sldId id="455"/>
            <p14:sldId id="512"/>
            <p14:sldId id="285"/>
            <p14:sldId id="420"/>
            <p14:sldId id="286"/>
            <p14:sldId id="287"/>
            <p14:sldId id="288"/>
            <p14:sldId id="289"/>
            <p14:sldId id="290"/>
            <p14:sldId id="513"/>
            <p14:sldId id="514"/>
            <p14:sldId id="293"/>
            <p14:sldId id="294"/>
            <p14:sldId id="295"/>
            <p14:sldId id="515"/>
            <p14:sldId id="296"/>
            <p14:sldId id="297"/>
            <p14:sldId id="505"/>
            <p14:sldId id="506"/>
            <p14:sldId id="299"/>
            <p14:sldId id="292"/>
            <p14:sldId id="301"/>
            <p14:sldId id="302"/>
            <p14:sldId id="303"/>
            <p14:sldId id="304"/>
            <p14:sldId id="305"/>
            <p14:sldId id="307"/>
            <p14:sldId id="308"/>
            <p14:sldId id="309"/>
            <p14:sldId id="456"/>
            <p14:sldId id="507"/>
            <p14:sldId id="508"/>
            <p14:sldId id="509"/>
            <p14:sldId id="510"/>
            <p14:sldId id="511"/>
            <p14:sldId id="485"/>
            <p14:sldId id="486"/>
            <p14:sldId id="487"/>
            <p14:sldId id="488"/>
            <p14:sldId id="489"/>
            <p14:sldId id="490"/>
            <p14:sldId id="491"/>
            <p14:sldId id="492"/>
            <p14:sldId id="493"/>
            <p14:sldId id="494"/>
            <p14:sldId id="495"/>
            <p14:sldId id="310"/>
            <p14:sldId id="336"/>
            <p14:sldId id="418"/>
            <p14:sldId id="419"/>
            <p14:sldId id="417"/>
            <p14:sldId id="4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EA7CEA"/>
    <a:srgbClr val="FFFF66"/>
    <a:srgbClr val="FF0066"/>
    <a:srgbClr val="FF33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3FCC2-4E7A-4671-AA79-177CB194E449}" type="datetimeFigureOut">
              <a:rPr lang="en-US" smtClean="0"/>
              <a:t>4/18/2020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1C38D-F26D-4167-83EF-8774BC62D548}" type="slidenum">
              <a:rPr lang="en-US" smtClean="0"/>
              <a:t>‹#›</a:t>
            </a:fld>
            <a:endParaRPr lang="en-US"/>
          </a:p>
        </p:txBody>
      </p:sp>
    </p:spTree>
    <p:extLst>
      <p:ext uri="{BB962C8B-B14F-4D97-AF65-F5344CB8AC3E}">
        <p14:creationId xmlns:p14="http://schemas.microsoft.com/office/powerpoint/2010/main" val="333605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smtClean="0"/>
              <a:t>Click to edit Master title style</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smtClean="0"/>
              <a:t>Click to edit Master subtitle style</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422114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034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46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94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smtClean="0"/>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smtClean="0"/>
              <a:t>Edit Master text styles</a:t>
            </a:r>
          </a:p>
          <a:p>
            <a:pPr marL="0" lvl="1" indent="0">
              <a:lnSpc>
                <a:spcPct val="150000"/>
              </a:lnSpc>
              <a:spcBef>
                <a:spcPts val="1000"/>
              </a:spcBef>
              <a:spcAft>
                <a:spcPts val="1200"/>
              </a:spcAft>
              <a:buNone/>
            </a:pPr>
            <a:r>
              <a:rPr lang="en-US" smtClean="0"/>
              <a:t>Second level</a:t>
            </a:r>
          </a:p>
          <a:p>
            <a:pPr marL="0" lvl="2" indent="0">
              <a:lnSpc>
                <a:spcPct val="150000"/>
              </a:lnSpc>
              <a:spcBef>
                <a:spcPts val="1000"/>
              </a:spcBef>
              <a:spcAft>
                <a:spcPts val="1200"/>
              </a:spcAft>
              <a:buNone/>
            </a:pPr>
            <a:r>
              <a:rPr lang="en-US" smtClean="0"/>
              <a:t>Third level</a:t>
            </a:r>
          </a:p>
          <a:p>
            <a:pPr marL="0" lvl="3" indent="0">
              <a:lnSpc>
                <a:spcPct val="150000"/>
              </a:lnSpc>
              <a:spcBef>
                <a:spcPts val="1000"/>
              </a:spcBef>
              <a:spcAft>
                <a:spcPts val="1200"/>
              </a:spcAft>
              <a:buNone/>
            </a:pPr>
            <a:r>
              <a:rPr lang="en-US" smtClean="0"/>
              <a:t>Fourth level</a:t>
            </a:r>
          </a:p>
          <a:p>
            <a:pPr marL="0" lvl="4" indent="0">
              <a:lnSpc>
                <a:spcPct val="150000"/>
              </a:lnSpc>
              <a:spcBef>
                <a:spcPts val="1000"/>
              </a:spcBef>
              <a:spcAft>
                <a:spcPts val="1200"/>
              </a:spcAft>
              <a:buNone/>
            </a:pPr>
            <a:r>
              <a:rPr lang="en-US" smtClean="0"/>
              <a:t>Fifth level</a:t>
            </a:r>
            <a:endParaRPr lang="en-US" dirty="0"/>
          </a:p>
        </p:txBody>
      </p:sp>
    </p:spTree>
    <p:extLst>
      <p:ext uri="{BB962C8B-B14F-4D97-AF65-F5344CB8AC3E}">
        <p14:creationId xmlns:p14="http://schemas.microsoft.com/office/powerpoint/2010/main" val="69782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81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83" t="-3"/>
          <a:stretch/>
        </p:blipFill>
        <p:spPr>
          <a:xfrm>
            <a:off x="269032" y="4801396"/>
            <a:ext cx="11653936" cy="1786228"/>
          </a:xfrm>
          <a:prstGeom prst="rect">
            <a:avLst/>
          </a:prstGeom>
        </p:spPr>
      </p:pic>
      <p:sp>
        <p:nvSpPr>
          <p:cNvPr id="3" name="Title 2">
            <a:extLst>
              <a:ext uri="{FF2B5EF4-FFF2-40B4-BE49-F238E27FC236}">
                <a16:creationId xmlns:a16="http://schemas.microsoft.com/office/drawing/2014/main" id="{21C16CD2-606C-441E-BBA3-51767980CCA0}"/>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350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67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a:extLst>
              <a:ext uri="{FF2B5EF4-FFF2-40B4-BE49-F238E27FC236}">
                <a16:creationId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en-US" smtClean="0"/>
              <a:t>Click to edit Master title style</a:t>
            </a:r>
            <a:endParaRPr lang="en-US" dirty="0"/>
          </a:p>
        </p:txBody>
      </p:sp>
      <p:sp>
        <p:nvSpPr>
          <p:cNvPr id="3" name="Text Placeholder 2">
            <a:extLst>
              <a:ext uri="{FF2B5EF4-FFF2-40B4-BE49-F238E27FC236}">
                <a16:creationId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E560-77BF-4D1A-B6E7-CD55CE12B1B8}" type="datetimeFigureOut">
              <a:rPr lang="en-US" smtClean="0"/>
              <a:t>4/18/2020</a:t>
            </a:fld>
            <a:endParaRPr lang="en-US"/>
          </a:p>
        </p:txBody>
      </p:sp>
      <p:sp>
        <p:nvSpPr>
          <p:cNvPr id="5" name="Footer Placeholder 4">
            <a:extLst>
              <a:ext uri="{FF2B5EF4-FFF2-40B4-BE49-F238E27FC236}">
                <a16:creationId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t>‹#›</a:t>
            </a:fld>
            <a:endParaRPr lang="en-US"/>
          </a:p>
        </p:txBody>
      </p:sp>
      <p:cxnSp>
        <p:nvCxnSpPr>
          <p:cNvPr id="8" name="Straight Connector 7">
            <a:extLst>
              <a:ext uri="{FF2B5EF4-FFF2-40B4-BE49-F238E27FC236}">
                <a16:creationId xmlns:a16="http://schemas.microsoft.com/office/drawing/2014/main" id="{E32A06DA-7FF5-4DDE-94D0-63A83DB241E8}"/>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1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62" r:id="rId6"/>
    <p:sldLayoutId id="2147483661" r:id="rId7"/>
    <p:sldLayoutId id="2147483655" r:id="rId8"/>
  </p:sldLayoutIdLst>
  <p:txStyles>
    <p:title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mailto:meetk@tekskillsinc.net" TargetMode="External"/><Relationship Id="rId2" Type="http://schemas.openxmlformats.org/officeDocument/2006/relationships/hyperlink" Target="mailto:agarwalmeet@rediffmail.com" TargetMode="Externa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tamcnhp.com/wims/" TargetMode="External"/><Relationship Id="rId2" Type="http://schemas.openxmlformats.org/officeDocument/2006/relationships/hyperlink" Target="http://www.indiawris.gov.in/"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indiawris.gov.in/wris/" TargetMode="External"/><Relationship Id="rId1" Type="http://schemas.openxmlformats.org/officeDocument/2006/relationships/slideLayout" Target="../slideLayouts/slideLayout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21025" y="3200399"/>
            <a:ext cx="12070976" cy="173616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r>
              <a:rPr lang="en-GB" altLang="en-US" sz="3200" b="1" dirty="0" smtClean="0">
                <a:solidFill>
                  <a:srgbClr val="0070C0"/>
                </a:solidFill>
                <a:effectLst>
                  <a:glow rad="63500">
                    <a:schemeClr val="accent4">
                      <a:satMod val="175000"/>
                      <a:alpha val="40000"/>
                    </a:schemeClr>
                  </a:glow>
                </a:effectLst>
                <a:latin typeface="Calibri Light" pitchFamily="34" charset="0"/>
              </a:rPr>
              <a:t/>
            </a:r>
            <a:br>
              <a:rPr lang="en-GB" altLang="en-US" sz="3200" b="1" dirty="0" smtClean="0">
                <a:solidFill>
                  <a:srgbClr val="0070C0"/>
                </a:solidFill>
                <a:effectLst>
                  <a:glow rad="63500">
                    <a:schemeClr val="accent4">
                      <a:satMod val="175000"/>
                      <a:alpha val="40000"/>
                    </a:schemeClr>
                  </a:glow>
                </a:effectLst>
                <a:latin typeface="Calibri Light" pitchFamily="34" charset="0"/>
              </a:rPr>
            </a:br>
            <a:r>
              <a:rPr lang="en-GB" altLang="en-US" sz="3200" b="1" dirty="0" smtClean="0">
                <a:solidFill>
                  <a:srgbClr val="0070C0"/>
                </a:solidFill>
                <a:effectLst>
                  <a:glow rad="63500">
                    <a:schemeClr val="accent4">
                      <a:satMod val="175000"/>
                      <a:alpha val="40000"/>
                    </a:schemeClr>
                  </a:glow>
                </a:effectLst>
                <a:latin typeface="Calibri Light" pitchFamily="34" charset="0"/>
              </a:rPr>
              <a:t/>
            </a:r>
            <a:br>
              <a:rPr lang="en-GB" altLang="en-US" sz="3200" b="1" dirty="0" smtClean="0">
                <a:solidFill>
                  <a:srgbClr val="0070C0"/>
                </a:solidFill>
                <a:effectLst>
                  <a:glow rad="63500">
                    <a:schemeClr val="accent4">
                      <a:satMod val="175000"/>
                      <a:alpha val="40000"/>
                    </a:schemeClr>
                  </a:glow>
                </a:effectLst>
                <a:latin typeface="Calibri Light" pitchFamily="34" charset="0"/>
              </a:rPr>
            </a:br>
            <a:r>
              <a:rPr lang="en-GB" altLang="en-US" sz="3200" b="1" dirty="0" smtClean="0">
                <a:solidFill>
                  <a:srgbClr val="0070C0"/>
                </a:solidFill>
                <a:effectLst>
                  <a:glow rad="63500">
                    <a:schemeClr val="accent4">
                      <a:satMod val="175000"/>
                      <a:alpha val="40000"/>
                    </a:schemeClr>
                  </a:glow>
                </a:effectLst>
                <a:latin typeface="Calibri Light" pitchFamily="34" charset="0"/>
              </a:rPr>
              <a:t> </a:t>
            </a:r>
            <a:r>
              <a:rPr lang="en-GB" altLang="en-US" sz="4000" b="1" dirty="0" smtClean="0">
                <a:solidFill>
                  <a:srgbClr val="FF0000"/>
                </a:solidFill>
                <a:effectLst>
                  <a:glow rad="63500">
                    <a:schemeClr val="accent4">
                      <a:satMod val="175000"/>
                      <a:alpha val="40000"/>
                    </a:schemeClr>
                  </a:glow>
                </a:effectLst>
                <a:latin typeface="Arial Rounded MT Bold" panose="020F0704030504030204" pitchFamily="34" charset="0"/>
              </a:rPr>
              <a:t>WIMS-Water Information Management System</a:t>
            </a:r>
            <a:r>
              <a:rPr lang="en-GB" altLang="en-US" sz="4000" b="1" dirty="0" smtClean="0">
                <a:solidFill>
                  <a:srgbClr val="FF0000"/>
                </a:solidFill>
                <a:effectLst>
                  <a:glow rad="63500">
                    <a:schemeClr val="accent4">
                      <a:satMod val="175000"/>
                      <a:alpha val="40000"/>
                    </a:schemeClr>
                  </a:glow>
                </a:effectLst>
                <a:latin typeface="Calibri Light" pitchFamily="34" charset="0"/>
              </a:rPr>
              <a:t/>
            </a:r>
            <a:br>
              <a:rPr lang="en-GB" altLang="en-US" sz="4000" b="1" dirty="0" smtClean="0">
                <a:solidFill>
                  <a:srgbClr val="FF0000"/>
                </a:solidFill>
                <a:effectLst>
                  <a:glow rad="63500">
                    <a:schemeClr val="accent4">
                      <a:satMod val="175000"/>
                      <a:alpha val="40000"/>
                    </a:schemeClr>
                  </a:glow>
                </a:effectLst>
                <a:latin typeface="Calibri Light" pitchFamily="34" charset="0"/>
              </a:rPr>
            </a:br>
            <a:r>
              <a:rPr lang="en-GB" b="1" dirty="0" smtClean="0">
                <a:solidFill>
                  <a:srgbClr val="FF0000"/>
                </a:solidFill>
              </a:rPr>
              <a:t/>
            </a:r>
            <a:br>
              <a:rPr lang="en-GB" b="1" dirty="0" smtClean="0">
                <a:solidFill>
                  <a:srgbClr val="FF0000"/>
                </a:solidFill>
              </a:rPr>
            </a:br>
            <a:r>
              <a:rPr lang="en-GB" altLang="en-US" b="1" dirty="0" smtClean="0">
                <a:solidFill>
                  <a:schemeClr val="accent1">
                    <a:lumMod val="75000"/>
                  </a:schemeClr>
                </a:solidFill>
              </a:rPr>
              <a:t/>
            </a:r>
            <a:br>
              <a:rPr lang="en-GB" altLang="en-US" b="1" dirty="0" smtClean="0">
                <a:solidFill>
                  <a:schemeClr val="accent1">
                    <a:lumMod val="75000"/>
                  </a:schemeClr>
                </a:solidFill>
              </a:rPr>
            </a:br>
            <a:endParaRPr lang="en-GB" b="1" dirty="0">
              <a:solidFill>
                <a:srgbClr val="FF0000"/>
              </a:solidFill>
            </a:endParaRPr>
          </a:p>
        </p:txBody>
      </p:sp>
      <p:sp>
        <p:nvSpPr>
          <p:cNvPr id="5" name="Subtitle 2"/>
          <p:cNvSpPr txBox="1">
            <a:spLocks/>
          </p:cNvSpPr>
          <p:nvPr/>
        </p:nvSpPr>
        <p:spPr>
          <a:xfrm>
            <a:off x="1157859" y="5755493"/>
            <a:ext cx="9448800" cy="113567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spcAft>
                <a:spcPts val="1200"/>
              </a:spcAft>
              <a:buSzPct val="25000"/>
              <a:buFont typeface="Segoe UI" panose="020B0502040204020203" pitchFamily="34" charset="0"/>
              <a:buChar char=" "/>
              <a:defRPr sz="1200" kern="1200">
                <a:solidFill>
                  <a:schemeClr val="tx1"/>
                </a:solidFill>
                <a:latin typeface="+mn-lt"/>
                <a:ea typeface="+mn-ea"/>
                <a:cs typeface="+mn-cs"/>
              </a:defRPr>
            </a:lvl1pPr>
            <a:lvl2pPr marL="401638" indent="7938" algn="l" defTabSz="914400" rtl="0" eaLnBrk="1" latinLnBrk="0" hangingPunct="1">
              <a:lnSpc>
                <a:spcPct val="90000"/>
              </a:lnSpc>
              <a:spcBef>
                <a:spcPts val="600"/>
              </a:spcBef>
              <a:spcAft>
                <a:spcPts val="1200"/>
              </a:spcAft>
              <a:buFont typeface="Segoe UI" panose="020B0502040204020203" pitchFamily="34" charset="0"/>
              <a:buChar char=" "/>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3500" b="1" dirty="0" smtClean="0">
                <a:solidFill>
                  <a:srgbClr val="002060"/>
                </a:solidFill>
                <a:effectLst>
                  <a:glow rad="63500">
                    <a:schemeClr val="accent4">
                      <a:satMod val="175000"/>
                      <a:alpha val="40000"/>
                    </a:schemeClr>
                  </a:glow>
                </a:effectLst>
              </a:rPr>
              <a:t>National Hydrology Project </a:t>
            </a:r>
          </a:p>
          <a:p>
            <a:pPr algn="ctr"/>
            <a:r>
              <a:rPr lang="en-US" altLang="en-US" b="1" dirty="0" smtClean="0"/>
              <a:t/>
            </a:r>
            <a:br>
              <a:rPr lang="en-US" altLang="en-US" b="1" dirty="0" smtClean="0"/>
            </a:br>
            <a:endParaRPr lang="en-IN" dirty="0"/>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759" y="394507"/>
            <a:ext cx="8572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n 1" descr="08 04 18 Marca Eptisa"/>
          <p:cNvPicPr>
            <a:picLocks noChangeAspect="1"/>
          </p:cNvPicPr>
          <p:nvPr/>
        </p:nvPicPr>
        <p:blipFill>
          <a:blip r:embed="rId3">
            <a:clrChange>
              <a:clrFrom>
                <a:srgbClr val="FFFFFF"/>
              </a:clrFrom>
              <a:clrTo>
                <a:srgbClr val="FFFFFF">
                  <a:alpha val="0"/>
                </a:srgbClr>
              </a:clrTo>
            </a:clrChange>
          </a:blip>
          <a:stretch>
            <a:fillRect/>
          </a:stretch>
        </p:blipFill>
        <p:spPr bwMode="auto">
          <a:xfrm>
            <a:off x="9460961" y="5555715"/>
            <a:ext cx="2291396" cy="649799"/>
          </a:xfrm>
          <a:prstGeom prst="rect">
            <a:avLst/>
          </a:prstGeom>
          <a:noFill/>
          <a:ln w="9525">
            <a:noFill/>
            <a:miter lim="800000"/>
            <a:headEnd/>
            <a:tailEnd/>
          </a:ln>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185" y="5488328"/>
            <a:ext cx="1100782" cy="892825"/>
          </a:xfrm>
          <a:prstGeom prst="rect">
            <a:avLst/>
          </a:prstGeom>
          <a:effectLst/>
        </p:spPr>
      </p:pic>
      <p:pic>
        <p:nvPicPr>
          <p:cNvPr id="9" name="Picture 2" descr="C:\Documents and Settings\rrscw\My Documents\My Pictures\logo.gif"/>
          <p:cNvPicPr>
            <a:picLocks noChangeAspect="1" noChangeArrowheads="1"/>
          </p:cNvPicPr>
          <p:nvPr/>
        </p:nvPicPr>
        <p:blipFill>
          <a:blip r:embed="rId5">
            <a:lum bright="10000"/>
          </a:blip>
          <a:srcRect l="22449" t="6122" r="30612" b="11225"/>
          <a:stretch>
            <a:fillRect/>
          </a:stretch>
        </p:blipFill>
        <p:spPr bwMode="auto">
          <a:xfrm>
            <a:off x="5640807" y="4558384"/>
            <a:ext cx="612202" cy="1042670"/>
          </a:xfrm>
          <a:prstGeom prst="rect">
            <a:avLst/>
          </a:prstGeom>
          <a:ln>
            <a:noFill/>
          </a:ln>
          <a:effectLst>
            <a:outerShdw blurRad="50800" dist="101600" dir="10500000" algn="br" rotWithShape="0">
              <a:prstClr val="black">
                <a:alpha val="40000"/>
              </a:prstClr>
            </a:outerShdw>
          </a:effectLst>
        </p:spPr>
      </p:pic>
      <p:sp>
        <p:nvSpPr>
          <p:cNvPr id="10" name="Rectangle 9"/>
          <p:cNvSpPr/>
          <p:nvPr/>
        </p:nvSpPr>
        <p:spPr>
          <a:xfrm>
            <a:off x="2455498" y="1882992"/>
            <a:ext cx="7402029" cy="1815882"/>
          </a:xfrm>
          <a:prstGeom prst="rect">
            <a:avLst/>
          </a:prstGeom>
        </p:spPr>
        <p:txBody>
          <a:bodyPr wrap="square">
            <a:spAutoFit/>
          </a:bodyPr>
          <a:lstStyle/>
          <a:p>
            <a:r>
              <a:rPr lang="en-IN" sz="2800" dirty="0" smtClean="0">
                <a:solidFill>
                  <a:srgbClr val="0070C0"/>
                </a:solidFill>
              </a:rPr>
              <a:t>             </a:t>
            </a:r>
            <a:r>
              <a:rPr lang="en-IN" sz="2800" b="1" dirty="0" smtClean="0">
                <a:solidFill>
                  <a:srgbClr val="002060"/>
                </a:solidFill>
              </a:rPr>
              <a:t>Ministry </a:t>
            </a:r>
            <a:r>
              <a:rPr lang="en-IN" sz="2800" b="1" dirty="0">
                <a:solidFill>
                  <a:srgbClr val="002060"/>
                </a:solidFill>
              </a:rPr>
              <a:t>of Jal </a:t>
            </a:r>
            <a:r>
              <a:rPr lang="en-IN" sz="2800" b="1" dirty="0" smtClean="0">
                <a:solidFill>
                  <a:srgbClr val="002060"/>
                </a:solidFill>
              </a:rPr>
              <a:t>Shakti</a:t>
            </a:r>
          </a:p>
          <a:p>
            <a:r>
              <a:rPr lang="en-IN" sz="2800" b="1" dirty="0">
                <a:solidFill>
                  <a:srgbClr val="002060"/>
                </a:solidFill>
              </a:rPr>
              <a:t>Department of Water Resources, RD &amp; GR</a:t>
            </a:r>
          </a:p>
          <a:p>
            <a:endParaRPr lang="en-IN" sz="2800" b="1" dirty="0">
              <a:solidFill>
                <a:srgbClr val="002060"/>
              </a:solidFill>
            </a:endParaRPr>
          </a:p>
          <a:p>
            <a:endParaRPr lang="en-IN" sz="2800" dirty="0">
              <a:solidFill>
                <a:srgbClr val="0070C0"/>
              </a:solidFill>
            </a:endParaRPr>
          </a:p>
        </p:txBody>
      </p:sp>
    </p:spTree>
    <p:extLst>
      <p:ext uri="{BB962C8B-B14F-4D97-AF65-F5344CB8AC3E}">
        <p14:creationId xmlns:p14="http://schemas.microsoft.com/office/powerpoint/2010/main" val="1484719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492369" y="470262"/>
            <a:ext cx="10489956" cy="739775"/>
          </a:xfrm>
        </p:spPr>
        <p:txBody>
          <a:bodyPr>
            <a:normAutofit/>
          </a:bodyPr>
          <a:lstStyle/>
          <a:p>
            <a:r>
              <a:rPr lang="en-US" sz="1800" dirty="0">
                <a:latin typeface="Arial" panose="020B0604020202020204" pitchFamily="34" charset="0"/>
                <a:cs typeface="Arial" panose="020B0604020202020204" pitchFamily="34" charset="0"/>
              </a:rPr>
              <a:t>Login screen will display on the user’s screen. </a:t>
            </a:r>
            <a:endParaRPr lang="en-IN" sz="1800" dirty="0">
              <a:latin typeface="Arial" panose="020B0604020202020204" pitchFamily="34" charset="0"/>
              <a:cs typeface="Arial" panose="020B0604020202020204" pitchFamily="34" charset="0"/>
            </a:endParaRPr>
          </a:p>
        </p:txBody>
      </p:sp>
      <p:pic>
        <p:nvPicPr>
          <p:cNvPr id="4" name="Picture 3"/>
          <p:cNvPicPr/>
          <p:nvPr/>
        </p:nvPicPr>
        <p:blipFill>
          <a:blip r:embed="rId2"/>
          <a:stretch>
            <a:fillRect/>
          </a:stretch>
        </p:blipFill>
        <p:spPr>
          <a:xfrm>
            <a:off x="492369" y="1210037"/>
            <a:ext cx="11095197" cy="5106357"/>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6321" y="239151"/>
            <a:ext cx="731245" cy="90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732711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5394" y="587829"/>
            <a:ext cx="10276931" cy="609146"/>
          </a:xfrm>
        </p:spPr>
        <p:txBody>
          <a:bodyPr>
            <a:normAutofit fontScale="90000"/>
          </a:bodyPr>
          <a:lstStyle/>
          <a:p>
            <a:r>
              <a:rPr lang="en-US" sz="2000" dirty="0">
                <a:solidFill>
                  <a:schemeClr val="tx1"/>
                </a:solidFill>
                <a:latin typeface="Arial" panose="020B0604020202020204" pitchFamily="34" charset="0"/>
                <a:cs typeface="Arial" panose="020B0604020202020204" pitchFamily="34" charset="0"/>
              </a:rPr>
              <a:t>2</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Enter Login ,Password  &amp; Captcha details based on the User Agency. Click on Login button</a:t>
            </a:r>
            <a:r>
              <a:rPr lang="en-US" sz="2000" dirty="0">
                <a:latin typeface="Arial" panose="020B0604020202020204" pitchFamily="34" charset="0"/>
                <a:cs typeface="Arial" panose="020B0604020202020204" pitchFamily="34" charset="0"/>
              </a:rPr>
              <a:t>.</a:t>
            </a:r>
            <a:r>
              <a:rPr lang="en-IN" dirty="0"/>
              <a:t/>
            </a:r>
            <a:br>
              <a:rPr lang="en-IN" dirty="0"/>
            </a:br>
            <a:endParaRPr lang="en-IN" dirty="0"/>
          </a:p>
        </p:txBody>
      </p:sp>
      <p:pic>
        <p:nvPicPr>
          <p:cNvPr id="3" name="Picture 2"/>
          <p:cNvPicPr/>
          <p:nvPr/>
        </p:nvPicPr>
        <p:blipFill>
          <a:blip r:embed="rId2"/>
          <a:stretch>
            <a:fillRect/>
          </a:stretch>
        </p:blipFill>
        <p:spPr>
          <a:xfrm>
            <a:off x="942535" y="1336431"/>
            <a:ext cx="9537895" cy="5008098"/>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5853" y="323558"/>
            <a:ext cx="773722" cy="87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380018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4434" y="365760"/>
            <a:ext cx="10377891" cy="831215"/>
          </a:xfrm>
        </p:spPr>
        <p:txBody>
          <a:bodyPr>
            <a:normAutofit/>
          </a:bodyPr>
          <a:lstStyle/>
          <a:p>
            <a:r>
              <a:rPr lang="en-US" sz="1800" dirty="0" smtClean="0">
                <a:latin typeface="Arial" panose="020B0604020202020204" pitchFamily="34" charset="0"/>
                <a:cs typeface="Arial" panose="020B0604020202020204" pitchFamily="34" charset="0"/>
              </a:rPr>
              <a:t>3. Enter Login, Password  </a:t>
            </a:r>
            <a:r>
              <a:rPr lang="en-US" sz="1800" dirty="0">
                <a:latin typeface="Arial" panose="020B0604020202020204" pitchFamily="34" charset="0"/>
                <a:cs typeface="Arial" panose="020B0604020202020204" pitchFamily="34" charset="0"/>
              </a:rPr>
              <a:t>&amp; Captcha details based on the User Agency.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 Click </a:t>
            </a:r>
            <a:r>
              <a:rPr lang="en-US" sz="1800" dirty="0">
                <a:latin typeface="Arial" panose="020B0604020202020204" pitchFamily="34" charset="0"/>
                <a:cs typeface="Arial" panose="020B0604020202020204" pitchFamily="34" charset="0"/>
              </a:rPr>
              <a:t>on Login </a:t>
            </a:r>
            <a:r>
              <a:rPr lang="en-US" sz="1800" dirty="0" smtClean="0">
                <a:latin typeface="Arial" panose="020B0604020202020204" pitchFamily="34" charset="0"/>
                <a:cs typeface="Arial" panose="020B0604020202020204" pitchFamily="34" charset="0"/>
              </a:rPr>
              <a:t>button</a:t>
            </a:r>
            <a:endParaRPr lang="en-IN" sz="1800" dirty="0">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604434" y="1392702"/>
            <a:ext cx="10983132" cy="5064369"/>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910" y="267895"/>
            <a:ext cx="768656" cy="102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04425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562708" y="225083"/>
            <a:ext cx="9959926" cy="2308324"/>
          </a:xfrm>
          <a:prstGeom prst="rect">
            <a:avLst/>
          </a:prstGeom>
        </p:spPr>
        <p:txBody>
          <a:bodyPr wrap="square">
            <a:spAutoFit/>
          </a:bodyPr>
          <a:lstStyle/>
          <a:p>
            <a:r>
              <a:rPr lang="en-GB" dirty="0">
                <a:latin typeface="Arial" panose="020B0604020202020204" pitchFamily="34" charset="0"/>
                <a:cs typeface="Arial" panose="020B0604020202020204" pitchFamily="34" charset="0"/>
              </a:rPr>
              <a:t>4</a:t>
            </a:r>
            <a:r>
              <a:rPr lang="en-GB" dirty="0" smtClean="0">
                <a:latin typeface="Arial" panose="020B0604020202020204" pitchFamily="34" charset="0"/>
                <a:cs typeface="Arial" panose="020B0604020202020204" pitchFamily="34" charset="0"/>
              </a:rPr>
              <a:t>. A </a:t>
            </a:r>
            <a:r>
              <a:rPr lang="en-GB" dirty="0">
                <a:latin typeface="Arial" panose="020B0604020202020204" pitchFamily="34" charset="0"/>
                <a:cs typeface="Arial" panose="020B0604020202020204" pitchFamily="34" charset="0"/>
              </a:rPr>
              <a:t>brief description About WIMS is displayed with Surface Water /Ground Water Stations maps in India</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5</a:t>
            </a:r>
            <a:r>
              <a:rPr lang="en-GB" dirty="0">
                <a:latin typeface="Arial" panose="020B0604020202020204" pitchFamily="34" charset="0"/>
                <a:cs typeface="Arial" panose="020B0604020202020204" pitchFamily="34" charset="0"/>
              </a:rPr>
              <a:t>. Home page of WIMS will be displayed on screen after login into WIMS application</a:t>
            </a:r>
            <a:r>
              <a:rPr lang="en-GB"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User once done with the work can logout the session using the </a:t>
            </a:r>
            <a:r>
              <a:rPr lang="en-US" i="1" u="sng" dirty="0">
                <a:latin typeface="Arial" panose="020B0604020202020204" pitchFamily="34" charset="0"/>
                <a:cs typeface="Arial" panose="020B0604020202020204" pitchFamily="34" charset="0"/>
              </a:rPr>
              <a:t>Logout Icon</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on the right top corner. </a:t>
            </a:r>
            <a:r>
              <a:rPr lang="en-US" i="1" u="sng" dirty="0">
                <a:latin typeface="Arial" panose="020B0604020202020204" pitchFamily="34" charset="0"/>
                <a:cs typeface="Arial" panose="020B0604020202020204" pitchFamily="34" charset="0"/>
              </a:rPr>
              <a:t>Home Icon</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to navigate back to the main page from sub modules page</a:t>
            </a:r>
            <a:endParaRPr lang="en-GB" dirty="0" smtClean="0">
              <a:latin typeface="Arial" panose="020B0604020202020204" pitchFamily="34" charset="0"/>
              <a:cs typeface="Arial" panose="020B0604020202020204" pitchFamily="34" charset="0"/>
            </a:endParaRPr>
          </a:p>
          <a:p>
            <a:endParaRPr lang="en-GB" dirty="0"/>
          </a:p>
          <a:p>
            <a:endParaRPr lang="en-GB" dirty="0" smtClean="0"/>
          </a:p>
          <a:p>
            <a:endParaRPr lang="en-GB" dirty="0"/>
          </a:p>
        </p:txBody>
      </p:sp>
      <p:pic>
        <p:nvPicPr>
          <p:cNvPr id="6" name="Picture 5"/>
          <p:cNvPicPr/>
          <p:nvPr/>
        </p:nvPicPr>
        <p:blipFill>
          <a:blip r:embed="rId2"/>
          <a:stretch>
            <a:fillRect/>
          </a:stretch>
        </p:blipFill>
        <p:spPr>
          <a:xfrm>
            <a:off x="956603" y="2039814"/>
            <a:ext cx="8577362" cy="4586069"/>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3664" y="225083"/>
            <a:ext cx="667776" cy="10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552368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51694" y="0"/>
            <a:ext cx="11690252" cy="646331"/>
          </a:xfrm>
          <a:prstGeom prst="rect">
            <a:avLst/>
          </a:prstGeom>
        </p:spPr>
        <p:txBody>
          <a:bodyPr wrap="square">
            <a:spAutoFit/>
          </a:bodyPr>
          <a:lstStyle/>
          <a:p>
            <a:pPr fontAlgn="base"/>
            <a:endParaRPr lang="en-GB" dirty="0"/>
          </a:p>
          <a:p>
            <a:pPr algn="just" fontAlgn="base"/>
            <a:endParaRPr lang="en-GB" b="1" u="sng" dirty="0" smtClean="0">
              <a:solidFill>
                <a:srgbClr val="000000"/>
              </a:solidFill>
              <a:latin typeface="Calibri" panose="020F0502020204030204" pitchFamily="34" charset="0"/>
            </a:endParaRPr>
          </a:p>
        </p:txBody>
      </p:sp>
      <p:pic>
        <p:nvPicPr>
          <p:cNvPr id="4" name="Picture 3"/>
          <p:cNvPicPr/>
          <p:nvPr/>
        </p:nvPicPr>
        <p:blipFill>
          <a:blip r:embed="rId2"/>
          <a:stretch>
            <a:fillRect/>
          </a:stretch>
        </p:blipFill>
        <p:spPr>
          <a:xfrm>
            <a:off x="1406769" y="2546252"/>
            <a:ext cx="8679766" cy="3898760"/>
          </a:xfrm>
          <a:prstGeom prst="rect">
            <a:avLst/>
          </a:prstGeom>
        </p:spPr>
      </p:pic>
      <p:sp>
        <p:nvSpPr>
          <p:cNvPr id="5" name="Title 4"/>
          <p:cNvSpPr>
            <a:spLocks noGrp="1"/>
          </p:cNvSpPr>
          <p:nvPr>
            <p:ph type="title"/>
          </p:nvPr>
        </p:nvSpPr>
        <p:spPr/>
        <p:txBody>
          <a:bodyPr/>
          <a:lstStyle/>
          <a:p>
            <a:pPr fontAlgn="base"/>
            <a:r>
              <a:rPr lang="en-GB" b="1" dirty="0">
                <a:solidFill>
                  <a:srgbClr val="FF0000"/>
                </a:solidFill>
              </a:rPr>
              <a:t>Station Management </a:t>
            </a:r>
          </a:p>
        </p:txBody>
      </p:sp>
      <p:sp>
        <p:nvSpPr>
          <p:cNvPr id="6" name="Content Placeholder 5"/>
          <p:cNvSpPr>
            <a:spLocks noGrp="1"/>
          </p:cNvSpPr>
          <p:nvPr>
            <p:ph idx="1"/>
          </p:nvPr>
        </p:nvSpPr>
        <p:spPr>
          <a:xfrm>
            <a:off x="604433" y="1094959"/>
            <a:ext cx="10983133" cy="5615330"/>
          </a:xfrm>
        </p:spPr>
        <p:txBody>
          <a:bodyPr>
            <a:normAutofit/>
          </a:bodyPr>
          <a:lstStyle/>
          <a:p>
            <a:pPr fontAlgn="base"/>
            <a:r>
              <a:rPr lang="en-GB" sz="1600" dirty="0"/>
              <a:t>Station Management is one of the most important module in in WIMS. Stations are mapped with </a:t>
            </a:r>
            <a:r>
              <a:rPr lang="en-GB" sz="1600" dirty="0" smtClean="0"/>
              <a:t>their corresponding </a:t>
            </a:r>
            <a:r>
              <a:rPr lang="en-GB" sz="1600" dirty="0"/>
              <a:t>agency with agency hierarchy in WIMS </a:t>
            </a:r>
            <a:r>
              <a:rPr lang="en-GB" sz="1600" dirty="0" smtClean="0"/>
              <a:t>Database and stations are listed as per station type </a:t>
            </a:r>
            <a:r>
              <a:rPr lang="en-GB" sz="1600" dirty="0" err="1" smtClean="0"/>
              <a:t>ie</a:t>
            </a:r>
            <a:r>
              <a:rPr lang="en-GB" sz="1600" dirty="0" smtClean="0"/>
              <a:t>. Surface Water or Ground Water as per the agency wise. Many </a:t>
            </a:r>
            <a:r>
              <a:rPr lang="en-GB" sz="1600" dirty="0"/>
              <a:t>important attributes to each observational station can be assigned for defining its location in terms of geographical, administrative or drainage units and for indicating various offices which have control on its operations. Locational attributes are important for the purpose of finding inter station distances and difference in altitudes for the purpose of data processing. </a:t>
            </a:r>
          </a:p>
          <a:p>
            <a:pPr fontAlgn="base"/>
            <a:endParaRPr lang="en-GB" sz="1400" dirty="0"/>
          </a:p>
        </p:txBody>
      </p:sp>
    </p:spTree>
    <p:extLst>
      <p:ext uri="{BB962C8B-B14F-4D97-AF65-F5344CB8AC3E}">
        <p14:creationId xmlns:p14="http://schemas.microsoft.com/office/powerpoint/2010/main" val="3568077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4571" y="58847"/>
            <a:ext cx="10663311" cy="5355312"/>
          </a:xfrm>
          <a:prstGeom prst="rect">
            <a:avLst/>
          </a:prstGeom>
        </p:spPr>
        <p:txBody>
          <a:bodyPr wrap="square">
            <a:spAutoFit/>
          </a:bodyPr>
          <a:lstStyle/>
          <a:p>
            <a:pPr algn="just" fontAlgn="base"/>
            <a:endParaRPr lang="en-GB" b="1" u="sng" dirty="0" smtClean="0">
              <a:solidFill>
                <a:srgbClr val="000000"/>
              </a:solidFill>
              <a:latin typeface="Calibri" panose="020F0502020204030204" pitchFamily="34" charset="0"/>
            </a:endParaRPr>
          </a:p>
          <a:p>
            <a:pPr algn="just" fontAlgn="base"/>
            <a:endParaRPr lang="en-GB" b="1" u="sng" dirty="0">
              <a:solidFill>
                <a:srgbClr val="000000"/>
              </a:solidFill>
              <a:latin typeface="Calibri" panose="020F0502020204030204" pitchFamily="34" charset="0"/>
            </a:endParaRPr>
          </a:p>
          <a:p>
            <a:pPr algn="just" fontAlgn="base"/>
            <a:endParaRPr lang="en-GB" b="1" u="sng" dirty="0" smtClean="0">
              <a:solidFill>
                <a:srgbClr val="000000"/>
              </a:solidFill>
              <a:latin typeface="Calibri" panose="020F0502020204030204" pitchFamily="34" charset="0"/>
            </a:endParaRPr>
          </a:p>
          <a:p>
            <a:pPr algn="just" fontAlgn="base"/>
            <a:r>
              <a:rPr lang="en-GB" b="1" u="sng" dirty="0" smtClean="0">
                <a:solidFill>
                  <a:srgbClr val="FF0000"/>
                </a:solidFill>
                <a:latin typeface="Arial" panose="020B0604020202020204" pitchFamily="34" charset="0"/>
                <a:cs typeface="Arial" panose="020B0604020202020204" pitchFamily="34" charset="0"/>
              </a:rPr>
              <a:t>Station </a:t>
            </a:r>
            <a:r>
              <a:rPr lang="en-GB" b="1" u="sng" dirty="0">
                <a:solidFill>
                  <a:srgbClr val="FF0000"/>
                </a:solidFill>
                <a:latin typeface="Arial" panose="020B0604020202020204" pitchFamily="34" charset="0"/>
                <a:cs typeface="Arial" panose="020B0604020202020204" pitchFamily="34" charset="0"/>
              </a:rPr>
              <a:t>Code</a:t>
            </a:r>
            <a:endParaRPr lang="en-GB" dirty="0">
              <a:solidFill>
                <a:srgbClr val="FF0000"/>
              </a:solidFill>
              <a:latin typeface="Arial" panose="020B0604020202020204" pitchFamily="34" charset="0"/>
              <a:cs typeface="Arial" panose="020B0604020202020204" pitchFamily="34" charset="0"/>
            </a:endParaRPr>
          </a:p>
          <a:p>
            <a:pPr algn="just" fontAlgn="base"/>
            <a:r>
              <a:rPr lang="en-GB" dirty="0">
                <a:solidFill>
                  <a:srgbClr val="000000"/>
                </a:solidFill>
                <a:latin typeface="Arial" panose="020B0604020202020204" pitchFamily="34" charset="0"/>
                <a:cs typeface="Arial" panose="020B0604020202020204" pitchFamily="34" charset="0"/>
              </a:rPr>
              <a:t>Station identification code is to be</a:t>
            </a:r>
            <a:r>
              <a:rPr lang="en-GB" b="1" i="1" dirty="0">
                <a:solidFill>
                  <a:srgbClr val="000000"/>
                </a:solidFill>
                <a:latin typeface="Arial" panose="020B0604020202020204" pitchFamily="34" charset="0"/>
                <a:cs typeface="Arial" panose="020B0604020202020204" pitchFamily="34" charset="0"/>
              </a:rPr>
              <a:t> </a:t>
            </a:r>
            <a:r>
              <a:rPr lang="en-GB" dirty="0">
                <a:solidFill>
                  <a:srgbClr val="000000"/>
                </a:solidFill>
                <a:latin typeface="Arial" panose="020B0604020202020204" pitchFamily="34" charset="0"/>
                <a:cs typeface="Arial" panose="020B0604020202020204" pitchFamily="34" charset="0"/>
              </a:rPr>
              <a:t>assigned to every station. This is the most important field of the database since most of the information in the database is associated with the observational stations and these stations are identified by this code. Two stations can not have identical station identification code in WIMS. The database is provided with in-built facility to ensure uniqueness of the station code for integrity of the database. The station code one assigned cannot be changed at later stage</a:t>
            </a:r>
            <a:r>
              <a:rPr lang="en-GB" dirty="0" smtClean="0">
                <a:solidFill>
                  <a:srgbClr val="000000"/>
                </a:solidFill>
                <a:latin typeface="Arial" panose="020B0604020202020204" pitchFamily="34" charset="0"/>
                <a:cs typeface="Arial" panose="020B0604020202020204" pitchFamily="34" charset="0"/>
              </a:rPr>
              <a:t>.</a:t>
            </a:r>
          </a:p>
          <a:p>
            <a:pPr algn="just" fontAlgn="base"/>
            <a:endParaRPr lang="en-GB" dirty="0">
              <a:solidFill>
                <a:srgbClr val="000000"/>
              </a:solidFill>
              <a:latin typeface="Arial" panose="020B0604020202020204" pitchFamily="34" charset="0"/>
              <a:cs typeface="Arial" panose="020B0604020202020204" pitchFamily="34" charset="0"/>
            </a:endParaRPr>
          </a:p>
          <a:p>
            <a:pPr algn="just" fontAlgn="base"/>
            <a:r>
              <a:rPr lang="en-GB" b="1" u="sng" dirty="0" smtClean="0">
                <a:solidFill>
                  <a:srgbClr val="FF0000"/>
                </a:solidFill>
                <a:latin typeface="Arial" panose="020B0604020202020204" pitchFamily="34" charset="0"/>
                <a:cs typeface="Arial" panose="020B0604020202020204" pitchFamily="34" charset="0"/>
              </a:rPr>
              <a:t>Station </a:t>
            </a:r>
            <a:r>
              <a:rPr lang="en-GB" b="1" u="sng" dirty="0">
                <a:solidFill>
                  <a:srgbClr val="FF0000"/>
                </a:solidFill>
                <a:latin typeface="Arial" panose="020B0604020202020204" pitchFamily="34" charset="0"/>
                <a:cs typeface="Arial" panose="020B0604020202020204" pitchFamily="34" charset="0"/>
              </a:rPr>
              <a:t>Name</a:t>
            </a:r>
            <a:endParaRPr lang="en-GB" dirty="0">
              <a:solidFill>
                <a:srgbClr val="FF0000"/>
              </a:solidFill>
              <a:latin typeface="Arial" panose="020B0604020202020204" pitchFamily="34" charset="0"/>
              <a:cs typeface="Arial" panose="020B0604020202020204" pitchFamily="34" charset="0"/>
            </a:endParaRPr>
          </a:p>
          <a:p>
            <a:pPr algn="just" fontAlgn="base"/>
            <a:r>
              <a:rPr lang="en-GB" dirty="0">
                <a:solidFill>
                  <a:srgbClr val="000000"/>
                </a:solidFill>
                <a:latin typeface="Arial" panose="020B0604020202020204" pitchFamily="34" charset="0"/>
                <a:cs typeface="Arial" panose="020B0604020202020204" pitchFamily="34" charset="0"/>
              </a:rPr>
              <a:t>The station name is the full name of the observational station assigned by the agency for purpose of addressing it for all common uses. Generally, the station name is given on the basis of name of Local River, village, town etc. together with some reference of nearby structure, institution etc. and thus is comparatively longer. There is possibility of having two or more observational stations with the same station name within a large region. Though, identical station names do not cause any problem with respect to data integrity with in the database but it is always advisable to avoid such situations. The station name is associated with station </a:t>
            </a:r>
            <a:r>
              <a:rPr lang="en-GB" dirty="0" err="1" smtClean="0">
                <a:solidFill>
                  <a:srgbClr val="000000"/>
                </a:solidFill>
                <a:latin typeface="Arial" panose="020B0604020202020204" pitchFamily="34" charset="0"/>
                <a:cs typeface="Arial" panose="020B0604020202020204" pitchFamily="34" charset="0"/>
              </a:rPr>
              <a:t>code.But</a:t>
            </a:r>
            <a:r>
              <a:rPr lang="en-GB" dirty="0" smtClean="0">
                <a:solidFill>
                  <a:srgbClr val="000000"/>
                </a:solidFill>
                <a:latin typeface="Arial" panose="020B0604020202020204" pitchFamily="34" charset="0"/>
                <a:cs typeface="Arial" panose="020B0604020202020204" pitchFamily="34" charset="0"/>
              </a:rPr>
              <a:t> </a:t>
            </a:r>
            <a:r>
              <a:rPr lang="en-GB" dirty="0">
                <a:solidFill>
                  <a:srgbClr val="000000"/>
                </a:solidFill>
                <a:latin typeface="Arial" panose="020B0604020202020204" pitchFamily="34" charset="0"/>
                <a:cs typeface="Arial" panose="020B0604020202020204" pitchFamily="34" charset="0"/>
              </a:rPr>
              <a:t>it is advisable. Kindly do not add the duplicate station name in WIMS </a:t>
            </a:r>
          </a:p>
        </p:txBody>
      </p:sp>
    </p:spTree>
    <p:extLst>
      <p:ext uri="{BB962C8B-B14F-4D97-AF65-F5344CB8AC3E}">
        <p14:creationId xmlns:p14="http://schemas.microsoft.com/office/powerpoint/2010/main" val="2447568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52697" y="675841"/>
            <a:ext cx="10705514" cy="707886"/>
          </a:xfrm>
          <a:prstGeom prst="rect">
            <a:avLst/>
          </a:prstGeom>
        </p:spPr>
        <p:txBody>
          <a:bodyPr wrap="square">
            <a:spAutoFit/>
          </a:bodyPr>
          <a:lstStyle/>
          <a:p>
            <a:pPr marL="521335" indent="-229235">
              <a:spcAft>
                <a:spcPts val="0"/>
              </a:spcAft>
            </a:pPr>
            <a:r>
              <a:rPr lang="en-US" sz="2000" dirty="0" smtClean="0">
                <a:uFill>
                  <a:solidFill>
                    <a:srgbClr val="000000"/>
                  </a:solidFill>
                </a:uFill>
                <a:latin typeface="Arial Black" panose="020B0A04020102020204" pitchFamily="34" charset="0"/>
                <a:ea typeface="Times New Roman" panose="02020603050405020304" pitchFamily="18" charset="0"/>
              </a:rPr>
              <a:t>Search the station in WIMS-  </a:t>
            </a:r>
          </a:p>
          <a:p>
            <a:pPr marL="521335" indent="-229235"/>
            <a:r>
              <a:rPr lang="en-US" sz="2000" dirty="0">
                <a:uFill>
                  <a:solidFill>
                    <a:srgbClr val="000000"/>
                  </a:solidFill>
                </a:uFill>
                <a:latin typeface="Times New Roman" panose="02020603050405020304" pitchFamily="18" charset="0"/>
                <a:ea typeface="Times New Roman" panose="02020603050405020304" pitchFamily="18" charset="0"/>
              </a:rPr>
              <a:t>Go under “Network  Monitoring  Management “ </a:t>
            </a:r>
            <a:r>
              <a:rPr lang="en-IN" sz="2000" dirty="0" smtClean="0">
                <a:uFill>
                  <a:solidFill>
                    <a:srgbClr val="000000"/>
                  </a:solidFill>
                </a:uFill>
                <a:latin typeface="Times New Roman" panose="02020603050405020304" pitchFamily="18" charset="0"/>
                <a:ea typeface="Times New Roman" panose="02020603050405020304" pitchFamily="18" charset="0"/>
              </a:rPr>
              <a:t>Module</a:t>
            </a:r>
            <a:r>
              <a:rPr lang="en-IN" sz="2000" u="sng" dirty="0">
                <a:uFill>
                  <a:solidFill>
                    <a:srgbClr val="000000"/>
                  </a:solidFill>
                </a:uFill>
                <a:latin typeface="Times New Roman" panose="02020603050405020304" pitchFamily="18" charset="0"/>
                <a:ea typeface="Times New Roman" panose="02020603050405020304" pitchFamily="18" charset="0"/>
              </a:rPr>
              <a:t> </a:t>
            </a:r>
            <a:r>
              <a:rPr lang="en-IN" sz="2000" u="sng" dirty="0" smtClean="0">
                <a:uFill>
                  <a:solidFill>
                    <a:srgbClr val="000000"/>
                  </a:solidFill>
                </a:uFill>
                <a:latin typeface="Times New Roman" panose="02020603050405020304" pitchFamily="18" charset="0"/>
                <a:ea typeface="Times New Roman" panose="02020603050405020304" pitchFamily="18" charset="0"/>
              </a:rPr>
              <a:t>, then</a:t>
            </a:r>
            <a:r>
              <a:rPr lang="en-US" sz="2000" dirty="0" smtClean="0">
                <a:uFill>
                  <a:solidFill>
                    <a:srgbClr val="000000"/>
                  </a:solidFill>
                </a:uFill>
                <a:latin typeface="Times New Roman" panose="02020603050405020304" pitchFamily="18" charset="0"/>
                <a:ea typeface="Times New Roman" panose="02020603050405020304" pitchFamily="18" charset="0"/>
              </a:rPr>
              <a:t> Click </a:t>
            </a:r>
            <a:r>
              <a:rPr lang="en-US" sz="2000" dirty="0">
                <a:uFill>
                  <a:solidFill>
                    <a:srgbClr val="000000"/>
                  </a:solidFill>
                </a:uFill>
                <a:latin typeface="Times New Roman" panose="02020603050405020304" pitchFamily="18" charset="0"/>
                <a:ea typeface="Times New Roman" panose="02020603050405020304" pitchFamily="18" charset="0"/>
              </a:rPr>
              <a:t>on “Station Management “</a:t>
            </a:r>
            <a:r>
              <a:rPr lang="en-US" sz="2000" dirty="0" smtClean="0">
                <a:uFill>
                  <a:solidFill>
                    <a:srgbClr val="000000"/>
                  </a:solidFill>
                </a:uFill>
                <a:latin typeface="Times New Roman" panose="02020603050405020304" pitchFamily="18" charset="0"/>
                <a:ea typeface="Times New Roman" panose="02020603050405020304" pitchFamily="18" charset="0"/>
              </a:rPr>
              <a:t>icon</a:t>
            </a:r>
            <a:endParaRPr lang="en-IN" sz="2000" u="sng" dirty="0">
              <a:effectLst/>
              <a:uFill>
                <a:solidFill>
                  <a:srgbClr val="000000"/>
                </a:solidFill>
              </a:uFill>
              <a:latin typeface="Times New Roman" panose="02020603050405020304" pitchFamily="18" charset="0"/>
              <a:ea typeface="Times New Roman" panose="02020603050405020304" pitchFamily="18" charset="0"/>
            </a:endParaRPr>
          </a:p>
        </p:txBody>
      </p:sp>
      <p:pic>
        <p:nvPicPr>
          <p:cNvPr id="5" name="Picture 4"/>
          <p:cNvPicPr/>
          <p:nvPr/>
        </p:nvPicPr>
        <p:blipFill>
          <a:blip r:embed="rId2"/>
          <a:stretch>
            <a:fillRect/>
          </a:stretch>
        </p:blipFill>
        <p:spPr>
          <a:xfrm>
            <a:off x="717452" y="1750610"/>
            <a:ext cx="10870114" cy="4706462"/>
          </a:xfrm>
          <a:prstGeom prst="rect">
            <a:avLst/>
          </a:prstGeom>
        </p:spPr>
      </p:pic>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11951" y="396748"/>
            <a:ext cx="517918" cy="67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687167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696686" y="1227910"/>
            <a:ext cx="10383690" cy="5231170"/>
          </a:xfrm>
          <a:prstGeom prst="rect">
            <a:avLst/>
          </a:prstGeom>
        </p:spPr>
      </p:pic>
      <p:sp>
        <p:nvSpPr>
          <p:cNvPr id="6" name="Rectangle 5"/>
          <p:cNvSpPr/>
          <p:nvPr/>
        </p:nvSpPr>
        <p:spPr>
          <a:xfrm>
            <a:off x="696686" y="448628"/>
            <a:ext cx="10707188" cy="64633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-Select </a:t>
            </a:r>
            <a:r>
              <a:rPr lang="en-US" dirty="0">
                <a:latin typeface="Arial" panose="020B0604020202020204" pitchFamily="34" charset="0"/>
                <a:cs typeface="Arial" panose="020B0604020202020204" pitchFamily="34" charset="0"/>
              </a:rPr>
              <a:t>“Station Type” (Surface </a:t>
            </a:r>
            <a:r>
              <a:rPr lang="en-US" dirty="0" smtClean="0">
                <a:latin typeface="Arial" panose="020B0604020202020204" pitchFamily="34" charset="0"/>
                <a:cs typeface="Arial" panose="020B0604020202020204" pitchFamily="34" charset="0"/>
              </a:rPr>
              <a:t>Water/Ground Water ) </a:t>
            </a:r>
            <a:r>
              <a:rPr lang="en-US" dirty="0">
                <a:latin typeface="Arial" panose="020B0604020202020204" pitchFamily="34" charset="0"/>
                <a:cs typeface="Arial" panose="020B0604020202020204" pitchFamily="34" charset="0"/>
              </a:rPr>
              <a:t>Radio Button </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Click on “</a:t>
            </a:r>
            <a:r>
              <a:rPr lang="en-US" dirty="0">
                <a:latin typeface="Arial" panose="020B0604020202020204" pitchFamily="34" charset="0"/>
                <a:cs typeface="Arial" panose="020B0604020202020204" pitchFamily="34" charset="0"/>
              </a:rPr>
              <a:t>“Telemetric Station</a:t>
            </a:r>
            <a:r>
              <a:rPr lang="en-US" dirty="0" smtClean="0">
                <a:latin typeface="Arial" panose="020B0604020202020204" pitchFamily="34" charset="0"/>
                <a:cs typeface="Arial" panose="020B0604020202020204" pitchFamily="34" charset="0"/>
              </a:rPr>
              <a:t>” Checkbox on “Station Management” </a:t>
            </a:r>
            <a:r>
              <a:rPr lang="en-US" dirty="0">
                <a:latin typeface="Arial" panose="020B0604020202020204" pitchFamily="34" charset="0"/>
                <a:cs typeface="Arial" panose="020B0604020202020204" pitchFamily="34" charset="0"/>
              </a:rPr>
              <a:t>page</a:t>
            </a:r>
            <a:endParaRPr lang="en-IN"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03873" y="112901"/>
            <a:ext cx="480739" cy="75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90481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22032" y="418011"/>
            <a:ext cx="10560293" cy="778964"/>
          </a:xfrm>
        </p:spPr>
        <p:txBody>
          <a:bodyPr>
            <a:normAutofit fontScale="90000"/>
          </a:bodyPr>
          <a:lstStyle/>
          <a:p>
            <a:r>
              <a:rPr lang="en-US" sz="1800" b="1" dirty="0" smtClean="0">
                <a:solidFill>
                  <a:srgbClr val="FF0000"/>
                </a:solidFill>
                <a:latin typeface="Arial" panose="020B0604020202020204" pitchFamily="34" charset="0"/>
                <a:cs typeface="Arial" panose="020B0604020202020204" pitchFamily="34" charset="0"/>
              </a:rPr>
              <a:t>Note -</a:t>
            </a:r>
            <a:r>
              <a:rPr lang="en-US" sz="1800" dirty="0" smtClean="0">
                <a:latin typeface="Arial" panose="020B0604020202020204" pitchFamily="34" charset="0"/>
                <a:cs typeface="Arial" panose="020B0604020202020204" pitchFamily="34" charset="0"/>
              </a:rPr>
              <a:t>You have to enter minimum 3 digits/  characters for searching the Station Code and Station Name.</a:t>
            </a:r>
            <a:br>
              <a:rPr lang="en-US" sz="1800" dirty="0" smtClean="0">
                <a:latin typeface="Arial" panose="020B0604020202020204" pitchFamily="34" charset="0"/>
                <a:cs typeface="Arial" panose="020B0604020202020204" pitchFamily="34" charset="0"/>
              </a:rPr>
            </a:br>
            <a:r>
              <a:rPr lang="en-US" sz="1800" b="1" dirty="0" smtClean="0">
                <a:solidFill>
                  <a:srgbClr val="FF0000"/>
                </a:solidFill>
                <a:latin typeface="Arial" panose="020B0604020202020204" pitchFamily="34" charset="0"/>
                <a:cs typeface="Arial" panose="020B0604020202020204" pitchFamily="34" charset="0"/>
              </a:rPr>
              <a:t>Search by Station Code: </a:t>
            </a:r>
            <a:r>
              <a:rPr lang="en-US" sz="1800" dirty="0" smtClean="0">
                <a:latin typeface="Arial" panose="020B0604020202020204" pitchFamily="34" charset="0"/>
                <a:cs typeface="Arial" panose="020B0604020202020204" pitchFamily="34" charset="0"/>
              </a:rPr>
              <a:t>Enter </a:t>
            </a:r>
            <a:r>
              <a:rPr lang="en-US" sz="1800" dirty="0">
                <a:latin typeface="Arial" panose="020B0604020202020204" pitchFamily="34" charset="0"/>
                <a:cs typeface="Arial" panose="020B0604020202020204" pitchFamily="34" charset="0"/>
              </a:rPr>
              <a:t>the given station </a:t>
            </a:r>
            <a:r>
              <a:rPr lang="en-US" sz="1800" dirty="0" smtClean="0">
                <a:latin typeface="Arial" panose="020B0604020202020204" pitchFamily="34" charset="0"/>
                <a:cs typeface="Arial" panose="020B0604020202020204" pitchFamily="34" charset="0"/>
              </a:rPr>
              <a:t>code or Name  For Example- Enter “</a:t>
            </a:r>
            <a:r>
              <a:rPr lang="en-US" sz="1800" dirty="0">
                <a:latin typeface="Arial" panose="020B0604020202020204" pitchFamily="34" charset="0"/>
                <a:cs typeface="Arial" panose="020B0604020202020204" pitchFamily="34" charset="0"/>
              </a:rPr>
              <a:t>Station Code” 065-ERDBWN in Input </a:t>
            </a:r>
            <a:r>
              <a:rPr lang="en-US" sz="1800" dirty="0" smtClean="0">
                <a:latin typeface="Arial" panose="020B0604020202020204" pitchFamily="34" charset="0"/>
                <a:cs typeface="Arial" panose="020B0604020202020204" pitchFamily="34" charset="0"/>
              </a:rPr>
              <a:t>field.</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6685" y="171665"/>
            <a:ext cx="529355" cy="82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18978" y="1196975"/>
            <a:ext cx="10363347" cy="5175690"/>
          </a:xfrm>
          <a:prstGeom prst="rect">
            <a:avLst/>
          </a:prstGeom>
        </p:spPr>
      </p:pic>
    </p:spTree>
    <p:extLst>
      <p:ext uri="{BB962C8B-B14F-4D97-AF65-F5344CB8AC3E}">
        <p14:creationId xmlns:p14="http://schemas.microsoft.com/office/powerpoint/2010/main" val="21786586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1600" dirty="0" smtClean="0">
                <a:solidFill>
                  <a:srgbClr val="FF0000"/>
                </a:solidFill>
                <a:latin typeface="Arial" panose="020B0604020202020204" pitchFamily="34" charset="0"/>
                <a:cs typeface="Arial" panose="020B0604020202020204" pitchFamily="34" charset="0"/>
              </a:rPr>
              <a:t>Search by Station Name :</a:t>
            </a:r>
            <a:r>
              <a:rPr lang="en-IN" sz="1600" dirty="0" smtClean="0">
                <a:latin typeface="Arial" panose="020B0604020202020204" pitchFamily="34" charset="0"/>
                <a:cs typeface="Arial" panose="020B0604020202020204" pitchFamily="34" charset="0"/>
              </a:rPr>
              <a:t>Enter the station name at least 3 characters “ BOLANI”. Station Name will be search associated station code is also display of that station</a:t>
            </a:r>
            <a:endParaRPr lang="en-IN" sz="16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857712" y="1364566"/>
            <a:ext cx="10199494" cy="5148775"/>
          </a:xfrm>
          <a:prstGeom prst="rect">
            <a:avLst/>
          </a:prstGeom>
        </p:spPr>
      </p:pic>
    </p:spTree>
    <p:extLst>
      <p:ext uri="{BB962C8B-B14F-4D97-AF65-F5344CB8AC3E}">
        <p14:creationId xmlns:p14="http://schemas.microsoft.com/office/powerpoint/2010/main" val="881043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8D61-9318-4DC8-A868-2B1BFDD2B2C0}"/>
              </a:ext>
            </a:extLst>
          </p:cNvPr>
          <p:cNvSpPr>
            <a:spLocks noGrp="1"/>
          </p:cNvSpPr>
          <p:nvPr>
            <p:ph type="ctrTitle"/>
          </p:nvPr>
        </p:nvSpPr>
        <p:spPr>
          <a:xfrm>
            <a:off x="35706" y="759387"/>
            <a:ext cx="11969060" cy="3196799"/>
          </a:xfrm>
          <a:gradFill flip="none" rotWithShape="1">
            <a:gsLst>
              <a:gs pos="83000">
                <a:schemeClr val="bg1"/>
              </a:gs>
              <a:gs pos="100000">
                <a:schemeClr val="bg1"/>
              </a:gs>
            </a:gsLst>
            <a:lin ang="5400000" scaled="1"/>
            <a:tileRect/>
          </a:gradFill>
        </p:spPr>
        <p:txBody>
          <a:bodyPr/>
          <a:lstStyle/>
          <a:p>
            <a:pPr algn="ctr"/>
            <a:r>
              <a:rPr lang="en-GB" sz="3600" b="1" dirty="0" smtClean="0">
                <a:solidFill>
                  <a:schemeClr val="tx2"/>
                </a:solidFill>
              </a:rPr>
              <a:t/>
            </a:r>
            <a:br>
              <a:rPr lang="en-GB" sz="3600" b="1" dirty="0" smtClean="0">
                <a:solidFill>
                  <a:schemeClr val="tx2"/>
                </a:solidFill>
              </a:rPr>
            </a:br>
            <a:r>
              <a:rPr lang="en-GB" sz="3600" b="1" dirty="0">
                <a:solidFill>
                  <a:schemeClr val="tx2"/>
                </a:solidFill>
              </a:rPr>
              <a:t/>
            </a:r>
            <a:br>
              <a:rPr lang="en-GB" sz="3600" b="1" dirty="0">
                <a:solidFill>
                  <a:schemeClr val="tx2"/>
                </a:solidFill>
              </a:rPr>
            </a:br>
            <a:r>
              <a:rPr lang="en-GB" sz="3600" b="1" dirty="0" smtClean="0">
                <a:solidFill>
                  <a:schemeClr val="tx2"/>
                </a:solidFill>
              </a:rPr>
              <a:t>               </a:t>
            </a:r>
            <a:br>
              <a:rPr lang="en-GB" sz="3600" b="1" dirty="0" smtClean="0">
                <a:solidFill>
                  <a:schemeClr val="tx2"/>
                </a:solidFill>
              </a:rPr>
            </a:br>
            <a:r>
              <a:rPr lang="en-GB" sz="3600" b="1" dirty="0" smtClean="0">
                <a:solidFill>
                  <a:srgbClr val="FF0000"/>
                </a:solidFill>
                <a:latin typeface="Bahnschrift SemiCondensed" panose="020B0502040204020203" pitchFamily="34" charset="0"/>
                <a:cs typeface="Arial" panose="020B0604020202020204" pitchFamily="34" charset="0"/>
              </a:rPr>
              <a:t>Training Session </a:t>
            </a:r>
            <a:r>
              <a:rPr lang="en-GB" sz="3600" b="1" dirty="0" smtClean="0">
                <a:solidFill>
                  <a:srgbClr val="FF0000"/>
                </a:solidFill>
                <a:latin typeface="Bahnschrift SemiCondensed" panose="020B0502040204020203" pitchFamily="34" charset="0"/>
                <a:cs typeface="Arial" panose="020B0604020202020204" pitchFamily="34" charset="0"/>
              </a:rPr>
              <a:t>on</a:t>
            </a:r>
            <a:r>
              <a:rPr lang="en-GB" sz="3600" b="1" dirty="0">
                <a:solidFill>
                  <a:srgbClr val="FF0000"/>
                </a:solidFill>
                <a:latin typeface="Bahnschrift SemiCondensed" panose="020B0502040204020203" pitchFamily="34" charset="0"/>
              </a:rPr>
              <a:t> </a:t>
            </a:r>
            <a:r>
              <a:rPr lang="en-GB" sz="3600" b="1" dirty="0" smtClean="0">
                <a:solidFill>
                  <a:srgbClr val="FF0000"/>
                </a:solidFill>
                <a:latin typeface="Bahnschrift SemiCondensed" panose="020B0502040204020203" pitchFamily="34" charset="0"/>
                <a:cs typeface="Arial" panose="020B0604020202020204" pitchFamily="34" charset="0"/>
              </a:rPr>
              <a:t>WIMS</a:t>
            </a:r>
            <a:br>
              <a:rPr lang="en-GB" sz="3600" b="1" dirty="0" smtClean="0">
                <a:solidFill>
                  <a:srgbClr val="FF0000"/>
                </a:solidFill>
                <a:latin typeface="Bahnschrift SemiCondensed" panose="020B0502040204020203" pitchFamily="34" charset="0"/>
                <a:cs typeface="Arial" panose="020B0604020202020204" pitchFamily="34" charset="0"/>
              </a:rPr>
            </a:br>
            <a:r>
              <a:rPr lang="en-GB" sz="3600" b="1" dirty="0" smtClean="0">
                <a:solidFill>
                  <a:srgbClr val="FF0000"/>
                </a:solidFill>
                <a:latin typeface="Bahnschrift SemiCondensed" panose="020B0502040204020203" pitchFamily="34" charset="0"/>
                <a:cs typeface="Arial" panose="020B0604020202020204" pitchFamily="34" charset="0"/>
              </a:rPr>
              <a:t>(</a:t>
            </a:r>
            <a:r>
              <a:rPr lang="en-IN" sz="3600" b="1" dirty="0" smtClean="0">
                <a:solidFill>
                  <a:srgbClr val="FF0000"/>
                </a:solidFill>
                <a:latin typeface="Bahnschrift SemiCondensed" panose="020B0502040204020203" pitchFamily="34" charset="0"/>
                <a:cs typeface="Arial" panose="020B0604020202020204" pitchFamily="34" charset="0"/>
              </a:rPr>
              <a:t>Water </a:t>
            </a:r>
            <a:r>
              <a:rPr lang="en-IN" sz="3600" b="1" dirty="0" smtClean="0">
                <a:solidFill>
                  <a:srgbClr val="FF0000"/>
                </a:solidFill>
                <a:latin typeface="Bahnschrift SemiCondensed" panose="020B0502040204020203" pitchFamily="34" charset="0"/>
                <a:cs typeface="Arial" panose="020B0604020202020204" pitchFamily="34" charset="0"/>
              </a:rPr>
              <a:t>Information Management </a:t>
            </a:r>
            <a:r>
              <a:rPr lang="en-IN" sz="3600" b="1" dirty="0" smtClean="0">
                <a:solidFill>
                  <a:srgbClr val="FF0000"/>
                </a:solidFill>
                <a:latin typeface="Bahnschrift SemiCondensed" panose="020B0502040204020203" pitchFamily="34" charset="0"/>
                <a:cs typeface="Arial" panose="020B0604020202020204" pitchFamily="34" charset="0"/>
              </a:rPr>
              <a:t>System)</a:t>
            </a:r>
            <a:r>
              <a:rPr lang="en-IN" sz="2800" b="1" dirty="0" smtClean="0">
                <a:solidFill>
                  <a:srgbClr val="FF0000"/>
                </a:solidFill>
                <a:latin typeface="Bahnschrift SemiCondensed" panose="020B0502040204020203" pitchFamily="34" charset="0"/>
                <a:cs typeface="Arial" panose="020B0604020202020204" pitchFamily="34" charset="0"/>
              </a:rPr>
              <a:t/>
            </a:r>
            <a:br>
              <a:rPr lang="en-IN" sz="2800" b="1" dirty="0" smtClean="0">
                <a:solidFill>
                  <a:srgbClr val="FF0000"/>
                </a:solidFill>
                <a:latin typeface="Bahnschrift SemiCondensed" panose="020B0502040204020203" pitchFamily="34" charset="0"/>
                <a:cs typeface="Arial" panose="020B0604020202020204" pitchFamily="34" charset="0"/>
              </a:rPr>
            </a:br>
            <a:r>
              <a:rPr lang="en-IN" sz="2800" b="1" dirty="0" smtClean="0">
                <a:solidFill>
                  <a:srgbClr val="FF0000"/>
                </a:solidFill>
                <a:latin typeface="Bahnschrift SemiCondensed" panose="020B0502040204020203" pitchFamily="34" charset="0"/>
                <a:cs typeface="Arial" panose="020B0604020202020204" pitchFamily="34" charset="0"/>
              </a:rPr>
              <a:t>     (Surface Water and Ground Water)</a:t>
            </a:r>
            <a:endParaRPr lang="en-US" sz="2800" b="1" dirty="0">
              <a:solidFill>
                <a:srgbClr val="FF0000"/>
              </a:solidFill>
              <a:latin typeface="Bahnschrift SemiCondensed" panose="020B0502040204020203" pitchFamily="34" charset="0"/>
              <a:cs typeface="Arial" panose="020B0604020202020204" pitchFamily="34" charset="0"/>
            </a:endParaRPr>
          </a:p>
        </p:txBody>
      </p:sp>
      <p:sp>
        <p:nvSpPr>
          <p:cNvPr id="3" name="Subtitle 2">
            <a:extLst>
              <a:ext uri="{FF2B5EF4-FFF2-40B4-BE49-F238E27FC236}">
                <a16:creationId xmlns:a16="http://schemas.microsoft.com/office/drawing/2014/main" id="{3C322DE6-C2BE-4B53-BC28-C43EBD0052AA}"/>
              </a:ext>
            </a:extLst>
          </p:cNvPr>
          <p:cNvSpPr>
            <a:spLocks noGrp="1"/>
          </p:cNvSpPr>
          <p:nvPr>
            <p:ph type="subTitle" idx="1"/>
          </p:nvPr>
        </p:nvSpPr>
        <p:spPr>
          <a:xfrm>
            <a:off x="675248" y="4014069"/>
            <a:ext cx="11329517" cy="2623798"/>
          </a:xfrm>
          <a:gradFill>
            <a:gsLst>
              <a:gs pos="0">
                <a:schemeClr val="bg1"/>
              </a:gs>
              <a:gs pos="74000">
                <a:schemeClr val="bg1"/>
              </a:gs>
              <a:gs pos="83000">
                <a:schemeClr val="bg1"/>
              </a:gs>
              <a:gs pos="100000">
                <a:schemeClr val="bg1"/>
              </a:gs>
            </a:gsLst>
            <a:lin ang="5400000" scaled="1"/>
          </a:gradFill>
        </p:spPr>
        <p:txBody>
          <a:bodyPr/>
          <a:lstStyle/>
          <a:p>
            <a:pPr algn="ctr"/>
            <a:r>
              <a:rPr lang="en-IN" sz="3200" b="1" dirty="0" smtClean="0">
                <a:solidFill>
                  <a:srgbClr val="002060"/>
                </a:solidFill>
                <a:latin typeface="Arial" panose="020B0604020202020204" pitchFamily="34" charset="0"/>
                <a:cs typeface="Arial" panose="020B0604020202020204" pitchFamily="34" charset="0"/>
              </a:rPr>
              <a:t>Topic : Overview of WIMS &amp; Station Management in WIMS</a:t>
            </a:r>
            <a:endParaRPr lang="en-IN" sz="3200" b="1" dirty="0" smtClean="0">
              <a:solidFill>
                <a:srgbClr val="002060"/>
              </a:solidFill>
              <a:latin typeface="Arial" panose="020B0604020202020204" pitchFamily="34" charset="0"/>
              <a:cs typeface="Arial" panose="020B0604020202020204" pitchFamily="34" charset="0"/>
            </a:endParaRPr>
          </a:p>
          <a:p>
            <a:pPr algn="ctr"/>
            <a:r>
              <a:rPr lang="en-IN" sz="3200" b="1" dirty="0" smtClean="0">
                <a:solidFill>
                  <a:srgbClr val="002060"/>
                </a:solidFill>
                <a:latin typeface="Arial" panose="020B0604020202020204" pitchFamily="34" charset="0"/>
                <a:cs typeface="Arial" panose="020B0604020202020204" pitchFamily="34" charset="0"/>
              </a:rPr>
              <a:t>Date : </a:t>
            </a:r>
            <a:r>
              <a:rPr lang="en-IN" b="1" dirty="0" smtClean="0">
                <a:solidFill>
                  <a:srgbClr val="002060"/>
                </a:solidFill>
                <a:latin typeface="Arial" panose="020B0604020202020204" pitchFamily="34" charset="0"/>
                <a:cs typeface="Arial" panose="020B0604020202020204" pitchFamily="34" charset="0"/>
              </a:rPr>
              <a:t>18-April-2020</a:t>
            </a:r>
            <a:endParaRPr lang="en-IN" b="1" dirty="0">
              <a:solidFill>
                <a:srgbClr val="002060"/>
              </a:solidFill>
              <a:latin typeface="Arial" panose="020B0604020202020204" pitchFamily="34" charset="0"/>
              <a:cs typeface="Arial" panose="020B0604020202020204" pitchFamily="34" charset="0"/>
            </a:endParaRPr>
          </a:p>
          <a:p>
            <a:pPr algn="ctr"/>
            <a:r>
              <a:rPr lang="en-IN" sz="3200" b="1" dirty="0" smtClean="0">
                <a:solidFill>
                  <a:srgbClr val="002060"/>
                </a:solidFill>
                <a:latin typeface="Arial" panose="020B0604020202020204" pitchFamily="34" charset="0"/>
                <a:cs typeface="Arial" panose="020B0604020202020204" pitchFamily="34" charset="0"/>
              </a:rPr>
              <a:t>Venue: </a:t>
            </a:r>
            <a:r>
              <a:rPr lang="en-IN" b="1" dirty="0" smtClean="0">
                <a:solidFill>
                  <a:srgbClr val="002060"/>
                </a:solidFill>
              </a:rPr>
              <a:t>Online </a:t>
            </a:r>
            <a:r>
              <a:rPr lang="en-IN" b="1" dirty="0" err="1" smtClean="0">
                <a:solidFill>
                  <a:srgbClr val="002060"/>
                </a:solidFill>
              </a:rPr>
              <a:t>Webnair</a:t>
            </a:r>
            <a:r>
              <a:rPr lang="en-IN" b="1" dirty="0" smtClean="0">
                <a:solidFill>
                  <a:srgbClr val="002060"/>
                </a:solidFill>
              </a:rPr>
              <a:t> On </a:t>
            </a:r>
            <a:r>
              <a:rPr lang="en-IN" b="1" dirty="0" err="1" smtClean="0">
                <a:solidFill>
                  <a:srgbClr val="002060"/>
                </a:solidFill>
              </a:rPr>
              <a:t>Webex</a:t>
            </a:r>
            <a:endParaRPr lang="en-IN" b="1" dirty="0" smtClean="0">
              <a:solidFill>
                <a:srgbClr val="002060"/>
              </a:solidFill>
              <a:latin typeface="Arial" panose="020B0604020202020204" pitchFamily="34" charset="0"/>
              <a:cs typeface="Arial" panose="020B0604020202020204" pitchFamily="34" charset="0"/>
            </a:endParaRPr>
          </a:p>
          <a:p>
            <a:pPr algn="ctr"/>
            <a:r>
              <a:rPr lang="en-IN" sz="2800" b="1" dirty="0" smtClean="0">
                <a:solidFill>
                  <a:srgbClr val="002060"/>
                </a:solidFill>
                <a:latin typeface="Arial" panose="020B0604020202020204" pitchFamily="34" charset="0"/>
                <a:cs typeface="Arial" panose="020B0604020202020204" pitchFamily="34" charset="0"/>
              </a:rPr>
              <a:t>Organised By : </a:t>
            </a:r>
            <a:r>
              <a:rPr lang="en-GB" b="1" dirty="0">
                <a:solidFill>
                  <a:srgbClr val="002060"/>
                </a:solidFill>
              </a:rPr>
              <a:t>NPMU </a:t>
            </a:r>
            <a:r>
              <a:rPr lang="en-IN" b="1" dirty="0" smtClean="0">
                <a:solidFill>
                  <a:srgbClr val="002060"/>
                </a:solidFill>
              </a:rPr>
              <a:t>,NHP, MOWR,TAMC,CWC</a:t>
            </a:r>
            <a:endParaRPr lang="en-US" b="1" dirty="0">
              <a:solidFill>
                <a:srgbClr val="00206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66FA85D-3B0A-4E0C-B8AC-042993910A93}"/>
              </a:ext>
            </a:extLst>
          </p:cNvPr>
          <p:cNvSpPr txBox="1">
            <a:spLocks/>
          </p:cNvSpPr>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endParaRPr lang="en-US" sz="1800" dirty="0">
              <a:solidFill>
                <a:schemeClr val="bg1"/>
              </a:solidFill>
              <a:latin typeface="+mj-lt"/>
              <a:ea typeface="+mn-ea"/>
              <a:cs typeface="+mn-cs"/>
            </a:endParaRPr>
          </a:p>
        </p:txBody>
      </p:sp>
      <p:sp>
        <p:nvSpPr>
          <p:cNvPr id="4" name="Subtitle 2">
            <a:extLst>
              <a:ext uri="{FF2B5EF4-FFF2-40B4-BE49-F238E27FC236}">
                <a16:creationId xmlns:a16="http://schemas.microsoft.com/office/drawing/2014/main" id="{0FE0F52F-ADF1-4011-A51B-92383D0AB7F8}"/>
              </a:ext>
            </a:extLst>
          </p:cNvPr>
          <p:cNvSpPr txBox="1">
            <a:spLocks/>
          </p:cNvSpPr>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smtClean="0"/>
              <a:t>.</a:t>
            </a:r>
            <a:endParaRPr lang="en-US" sz="1200" dirty="0"/>
          </a:p>
          <a:p>
            <a:endParaRPr lang="en-US" sz="1200" u="sng" dirty="0"/>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2049" name="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852" y="701504"/>
            <a:ext cx="1310182" cy="13446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017058" y="228600"/>
            <a:ext cx="9644162"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1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National Hydrological </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Project(NHP</a:t>
            </a:r>
            <a:r>
              <a:rPr lang="en-US" altLang="en-US"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1" i="0" u="none" strike="noStrike" cap="none" normalizeH="0" baseline="0" dirty="0" smtClean="0">
              <a:ln>
                <a:noFill/>
              </a:ln>
              <a:solidFill>
                <a:srgbClr val="002060"/>
              </a:solidFill>
              <a:effectLst/>
              <a:latin typeface="Arial" panose="020B0604020202020204" pitchFamily="34" charset="0"/>
            </a:endParaRPr>
          </a:p>
        </p:txBody>
      </p:sp>
      <p:pic>
        <p:nvPicPr>
          <p:cNvPr id="9"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249" y="767544"/>
            <a:ext cx="800980" cy="125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997580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4434" y="431074"/>
            <a:ext cx="10377891" cy="765901"/>
          </a:xfrm>
        </p:spPr>
        <p:txBody>
          <a:bodyPr>
            <a:normAutofit/>
          </a:bodyPr>
          <a:lstStyle/>
          <a:p>
            <a:r>
              <a:rPr lang="en-US" sz="1800" dirty="0">
                <a:latin typeface="Arial" panose="020B0604020202020204" pitchFamily="34" charset="0"/>
                <a:cs typeface="Arial" panose="020B0604020202020204" pitchFamily="34" charset="0"/>
              </a:rPr>
              <a:t>Station code and Name is displayed in Station Data Table </a:t>
            </a:r>
            <a:r>
              <a:rPr lang="en-US" sz="1800" dirty="0" smtClean="0">
                <a:latin typeface="Arial" panose="020B0604020202020204" pitchFamily="34" charset="0"/>
                <a:cs typeface="Arial" panose="020B0604020202020204" pitchFamily="34" charset="0"/>
              </a:rPr>
              <a:t>on station management page</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12955" y="281161"/>
            <a:ext cx="529355" cy="82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04434" y="1196974"/>
            <a:ext cx="10527137" cy="5051483"/>
          </a:xfrm>
          <a:prstGeom prst="rect">
            <a:avLst/>
          </a:prstGeom>
        </p:spPr>
      </p:pic>
    </p:spTree>
    <p:extLst>
      <p:ext uri="{BB962C8B-B14F-4D97-AF65-F5344CB8AC3E}">
        <p14:creationId xmlns:p14="http://schemas.microsoft.com/office/powerpoint/2010/main" val="804106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4434" y="407963"/>
            <a:ext cx="10377891" cy="789012"/>
          </a:xfrm>
        </p:spPr>
        <p:txBody>
          <a:bodyPr>
            <a:normAutofit fontScale="90000"/>
          </a:bodyPr>
          <a:lstStyle/>
          <a:p>
            <a:r>
              <a:rPr lang="en-IN" sz="2000" b="1" dirty="0" smtClean="0">
                <a:solidFill>
                  <a:srgbClr val="FF0000"/>
                </a:solidFill>
                <a:latin typeface="Arial Black" panose="020B0A04020102020204" pitchFamily="34" charset="0"/>
              </a:rPr>
              <a:t/>
            </a:r>
            <a:br>
              <a:rPr lang="en-IN" sz="2000" b="1" dirty="0" smtClean="0">
                <a:solidFill>
                  <a:srgbClr val="FF0000"/>
                </a:solidFill>
                <a:latin typeface="Arial Black" panose="020B0A04020102020204" pitchFamily="34" charset="0"/>
              </a:rPr>
            </a:br>
            <a:r>
              <a:rPr lang="en-IN" sz="2000" b="1" dirty="0" smtClean="0">
                <a:solidFill>
                  <a:srgbClr val="FF0000"/>
                </a:solidFill>
                <a:latin typeface="Arial Black" panose="020B0A04020102020204" pitchFamily="34" charset="0"/>
              </a:rPr>
              <a:t>ADD NEW STATION(Surface Water or Grounder Water) – </a:t>
            </a:r>
            <a:r>
              <a:rPr lang="en-US" sz="2000" dirty="0">
                <a:latin typeface="Arial" panose="020B0604020202020204" pitchFamily="34" charset="0"/>
                <a:ea typeface="Times New Roman" panose="02020603050405020304" pitchFamily="18" charset="0"/>
                <a:cs typeface="Arial" panose="020B0604020202020204" pitchFamily="34" charset="0"/>
              </a:rPr>
              <a:t>Nodal Agency has to add the </a:t>
            </a:r>
            <a:r>
              <a:rPr lang="en-US" sz="2000" dirty="0" smtClean="0">
                <a:latin typeface="Arial" panose="020B0604020202020204" pitchFamily="34" charset="0"/>
                <a:ea typeface="Times New Roman" panose="02020603050405020304" pitchFamily="18" charset="0"/>
                <a:cs typeface="Arial" panose="020B0604020202020204" pitchFamily="34" charset="0"/>
              </a:rPr>
              <a:t>station details for both type of stations ( Surface Water and Ground Water) </a:t>
            </a:r>
            <a:r>
              <a:rPr lang="en-US" sz="2000" dirty="0">
                <a:latin typeface="Arial" panose="020B0604020202020204" pitchFamily="34" charset="0"/>
                <a:ea typeface="Times New Roman" panose="02020603050405020304" pitchFamily="18" charset="0"/>
                <a:cs typeface="Arial" panose="020B0604020202020204" pitchFamily="34" charset="0"/>
              </a:rPr>
              <a:t>from Station Management section in WIMS Software</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IN" sz="2000" b="1" dirty="0" smtClean="0">
                <a:latin typeface="Arial Black" panose="020B0A04020102020204" pitchFamily="34" charset="0"/>
              </a:rPr>
              <a:t/>
            </a:r>
            <a:br>
              <a:rPr lang="en-IN" sz="2000" b="1" dirty="0" smtClean="0">
                <a:latin typeface="Arial Black" panose="020B0A04020102020204" pitchFamily="34" charset="0"/>
              </a:rPr>
            </a:br>
            <a:endParaRPr lang="en-IN" sz="2000" b="1" dirty="0">
              <a:latin typeface="Arial Black" panose="020B0A04020102020204" pitchFamily="34" charset="0"/>
            </a:endParaRPr>
          </a:p>
        </p:txBody>
      </p:sp>
      <p:sp>
        <p:nvSpPr>
          <p:cNvPr id="3" name="Rectangle 2"/>
          <p:cNvSpPr/>
          <p:nvPr/>
        </p:nvSpPr>
        <p:spPr>
          <a:xfrm>
            <a:off x="604434" y="1041009"/>
            <a:ext cx="10338197" cy="1138773"/>
          </a:xfrm>
          <a:prstGeom prst="rect">
            <a:avLst/>
          </a:prstGeom>
        </p:spPr>
        <p:txBody>
          <a:bodyPr wrap="square">
            <a:spAutoFit/>
          </a:bodyPr>
          <a:lstStyle/>
          <a:p>
            <a:pPr>
              <a:spcAft>
                <a:spcPts val="0"/>
              </a:spcAft>
            </a:pPr>
            <a:r>
              <a:rPr lang="en-US"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Surface Water Station-</a:t>
            </a:r>
            <a:r>
              <a:rPr lang="en-US" dirty="0" smtClean="0">
                <a:latin typeface="Arial" panose="020B0604020202020204" pitchFamily="34" charset="0"/>
                <a:ea typeface="Times New Roman" panose="02020603050405020304" pitchFamily="18" charset="0"/>
                <a:cs typeface="Arial" panose="020B0604020202020204" pitchFamily="34" charset="0"/>
              </a:rPr>
              <a:t>You</a:t>
            </a:r>
            <a:r>
              <a:rPr lang="en-US"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dirty="0" smtClean="0">
                <a:latin typeface="Arial" panose="020B0604020202020204" pitchFamily="34" charset="0"/>
                <a:ea typeface="Times New Roman" panose="02020603050405020304" pitchFamily="18" charset="0"/>
                <a:cs typeface="Arial" panose="020B0604020202020204" pitchFamily="34" charset="0"/>
              </a:rPr>
              <a:t>can create  Surface Water stations (Manual Station/ Telemetric Station/ Reservoir Station /Flood forecast Stations/Weather Stations) from Station Management section. </a:t>
            </a:r>
            <a:r>
              <a:rPr lang="en-US" dirty="0" smtClean="0">
                <a:latin typeface="Arial" panose="020B0604020202020204" pitchFamily="34" charset="0"/>
                <a:cs typeface="Arial" panose="020B0604020202020204" pitchFamily="34" charset="0"/>
              </a:rPr>
              <a:t>1. Click </a:t>
            </a:r>
            <a:r>
              <a:rPr lang="en-US" dirty="0">
                <a:latin typeface="Arial" panose="020B0604020202020204" pitchFamily="34" charset="0"/>
                <a:cs typeface="Arial" panose="020B0604020202020204" pitchFamily="34" charset="0"/>
              </a:rPr>
              <a:t>on “ Add Station” button  </a:t>
            </a:r>
            <a:endParaRPr lang="en-IN" u="sng" dirty="0">
              <a:latin typeface="Arial" panose="020B0604020202020204" pitchFamily="34" charset="0"/>
              <a:cs typeface="Arial" panose="020B0604020202020204" pitchFamily="34" charset="0"/>
            </a:endParaRPr>
          </a:p>
          <a:p>
            <a:pPr>
              <a:spcAft>
                <a:spcPts val="0"/>
              </a:spcAft>
            </a:pPr>
            <a:endParaRPr lang="en-IN" sz="1400" dirty="0">
              <a:effectLst/>
              <a:latin typeface="Times New Roman" panose="02020603050405020304" pitchFamily="18" charset="0"/>
              <a:ea typeface="Times New Roman" panose="02020603050405020304" pitchFamily="18" charset="0"/>
            </a:endParaRPr>
          </a:p>
        </p:txBody>
      </p:sp>
      <p:pic>
        <p:nvPicPr>
          <p:cNvPr id="4" name="Picture 3"/>
          <p:cNvPicPr/>
          <p:nvPr/>
        </p:nvPicPr>
        <p:blipFill>
          <a:blip r:embed="rId2"/>
          <a:stretch>
            <a:fillRect/>
          </a:stretch>
        </p:blipFill>
        <p:spPr>
          <a:xfrm>
            <a:off x="787791" y="2096086"/>
            <a:ext cx="9931791" cy="4473526"/>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3815" y="276735"/>
            <a:ext cx="562708" cy="66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671456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000" b="1" dirty="0" smtClean="0">
                <a:solidFill>
                  <a:srgbClr val="FF0000"/>
                </a:solidFill>
                <a:latin typeface="Arial" panose="020B0604020202020204" pitchFamily="34" charset="0"/>
                <a:cs typeface="Arial" panose="020B0604020202020204" pitchFamily="34" charset="0"/>
              </a:rPr>
              <a:t>Advanced Search Option </a:t>
            </a:r>
            <a:r>
              <a:rPr lang="en-IN" sz="2000" b="1" dirty="0" smtClean="0">
                <a:latin typeface="Arial" panose="020B0604020202020204" pitchFamily="34" charset="0"/>
                <a:cs typeface="Arial" panose="020B0604020202020204" pitchFamily="34" charset="0"/>
              </a:rPr>
              <a:t>– </a:t>
            </a:r>
            <a:r>
              <a:rPr lang="en-IN" sz="1800" dirty="0" smtClean="0">
                <a:latin typeface="Arial" panose="020B0604020202020204" pitchFamily="34" charset="0"/>
                <a:cs typeface="Arial" panose="020B0604020202020204" pitchFamily="34" charset="0"/>
              </a:rPr>
              <a:t>You can do advanced Search of  both Station type (Surface Water/Ground Water/ Telemetric) on basis of Major Basin, State or Agency Wise search criteria.</a:t>
            </a:r>
            <a:endParaRPr lang="en-IN" sz="18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759655" y="1372502"/>
            <a:ext cx="11006517" cy="5281516"/>
          </a:xfrm>
          <a:prstGeom prst="rect">
            <a:avLst/>
          </a:prstGeom>
        </p:spPr>
      </p:pic>
    </p:spTree>
    <p:extLst>
      <p:ext uri="{BB962C8B-B14F-4D97-AF65-F5344CB8AC3E}">
        <p14:creationId xmlns:p14="http://schemas.microsoft.com/office/powerpoint/2010/main" val="146443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73696" y="1604963"/>
            <a:ext cx="9044608" cy="4572000"/>
          </a:xfrm>
          <a:prstGeom prst="rect">
            <a:avLst/>
          </a:prstGeom>
        </p:spPr>
      </p:pic>
      <p:sp>
        <p:nvSpPr>
          <p:cNvPr id="3" name="Title 2"/>
          <p:cNvSpPr>
            <a:spLocks noGrp="1"/>
          </p:cNvSpPr>
          <p:nvPr>
            <p:ph type="title"/>
          </p:nvPr>
        </p:nvSpPr>
        <p:spPr/>
        <p:txBody>
          <a:bodyPr>
            <a:normAutofit fontScale="90000"/>
          </a:bodyPr>
          <a:lstStyle/>
          <a:p>
            <a:r>
              <a:rPr lang="en-IN" sz="2000" b="1" dirty="0" smtClean="0">
                <a:latin typeface="Arial" panose="020B0604020202020204" pitchFamily="34" charset="0"/>
                <a:cs typeface="Arial" panose="020B0604020202020204" pitchFamily="34" charset="0"/>
              </a:rPr>
              <a:t>Reports-</a:t>
            </a:r>
            <a:br>
              <a:rPr lang="en-IN" sz="2000" b="1" dirty="0" smtClean="0">
                <a:latin typeface="Arial" panose="020B0604020202020204" pitchFamily="34" charset="0"/>
                <a:cs typeface="Arial" panose="020B0604020202020204" pitchFamily="34" charset="0"/>
              </a:rPr>
            </a:br>
            <a:r>
              <a:rPr lang="en-IN" sz="2000" b="1" dirty="0" smtClean="0">
                <a:latin typeface="Arial" panose="020B0604020202020204" pitchFamily="34" charset="0"/>
                <a:cs typeface="Arial" panose="020B0604020202020204" pitchFamily="34" charset="0"/>
              </a:rPr>
              <a:t>Station Characteristics </a:t>
            </a:r>
            <a:br>
              <a:rPr lang="en-IN" sz="2000" b="1" dirty="0" smtClean="0">
                <a:latin typeface="Arial" panose="020B0604020202020204" pitchFamily="34" charset="0"/>
                <a:cs typeface="Arial" panose="020B0604020202020204" pitchFamily="34" charset="0"/>
              </a:rPr>
            </a:br>
            <a:r>
              <a:rPr lang="en-IN" sz="2000" b="1" dirty="0" smtClean="0">
                <a:latin typeface="Arial" panose="020B0604020202020204" pitchFamily="34" charset="0"/>
                <a:cs typeface="Arial" panose="020B0604020202020204" pitchFamily="34" charset="0"/>
              </a:rPr>
              <a:t>Data Availability</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978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44136" y="604911"/>
            <a:ext cx="10538189" cy="591479"/>
          </a:xfrm>
        </p:spPr>
        <p:txBody>
          <a:bodyPr>
            <a:normAutofit fontScale="90000"/>
          </a:bodyPr>
          <a:lstStyle/>
          <a:p>
            <a:r>
              <a:rPr lang="en-US" sz="2000" b="1" dirty="0" smtClean="0">
                <a:latin typeface="Arial" panose="020B0604020202020204" pitchFamily="34" charset="0"/>
                <a:cs typeface="Arial" panose="020B0604020202020204" pitchFamily="34" charset="0"/>
              </a:rPr>
              <a:t>2. </a:t>
            </a:r>
            <a:r>
              <a:rPr lang="en-US" sz="2000" dirty="0" smtClean="0">
                <a:latin typeface="Arial" panose="020B0604020202020204" pitchFamily="34" charset="0"/>
                <a:cs typeface="Arial" panose="020B0604020202020204" pitchFamily="34" charset="0"/>
              </a:rPr>
              <a:t>Station Characteristics page </a:t>
            </a:r>
            <a:r>
              <a:rPr lang="en-US" sz="2000" dirty="0">
                <a:latin typeface="Arial" panose="020B0604020202020204" pitchFamily="34" charset="0"/>
                <a:cs typeface="Arial" panose="020B0604020202020204" pitchFamily="34" charset="0"/>
              </a:rPr>
              <a:t>is opened on </a:t>
            </a:r>
            <a:r>
              <a:rPr lang="en-US" sz="2000" dirty="0" smtClean="0">
                <a:latin typeface="Arial" panose="020B0604020202020204" pitchFamily="34" charset="0"/>
                <a:cs typeface="Arial" panose="020B0604020202020204" pitchFamily="34" charset="0"/>
              </a:rPr>
              <a:t>screen. You have to add all mandatory field details for adding new station from this page</a:t>
            </a:r>
            <a:r>
              <a:rPr lang="en-IN" u="sng" dirty="0"/>
              <a:t/>
            </a:r>
            <a:br>
              <a:rPr lang="en-IN" u="sng" dirty="0"/>
            </a:br>
            <a:endParaRPr lang="en-IN" dirty="0"/>
          </a:p>
        </p:txBody>
      </p:sp>
      <p:pic>
        <p:nvPicPr>
          <p:cNvPr id="3" name="Picture 2"/>
          <p:cNvPicPr>
            <a:picLocks noChangeAspect="1"/>
          </p:cNvPicPr>
          <p:nvPr/>
        </p:nvPicPr>
        <p:blipFill>
          <a:blip r:embed="rId2"/>
          <a:stretch>
            <a:fillRect/>
          </a:stretch>
        </p:blipFill>
        <p:spPr>
          <a:xfrm>
            <a:off x="637427" y="1196390"/>
            <a:ext cx="10613840" cy="5285715"/>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04485" y="248107"/>
            <a:ext cx="406808" cy="65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081811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04911" y="396747"/>
            <a:ext cx="10453299" cy="923330"/>
          </a:xfrm>
          <a:prstGeom prst="rect">
            <a:avLst/>
          </a:prstGeom>
        </p:spPr>
        <p:txBody>
          <a:bodyPr wrap="square">
            <a:spAutoFit/>
          </a:bodyPr>
          <a:lstStyle/>
          <a:p>
            <a:pPr lvl="0">
              <a:spcAft>
                <a:spcPts val="0"/>
              </a:spcAft>
              <a:buSzPts val="1200"/>
            </a:pPr>
            <a:r>
              <a:rPr lang="en-US" dirty="0" smtClean="0">
                <a:uFill>
                  <a:solidFill>
                    <a:srgbClr val="000000"/>
                  </a:solidFill>
                </a:uFill>
                <a:latin typeface="Times New Roman" panose="02020603050405020304" pitchFamily="18" charset="0"/>
                <a:ea typeface="Times New Roman" panose="02020603050405020304" pitchFamily="18" charset="0"/>
              </a:rPr>
              <a:t>3. Add Agency details. Select </a:t>
            </a:r>
            <a:r>
              <a:rPr lang="en-US" dirty="0">
                <a:uFill>
                  <a:solidFill>
                    <a:srgbClr val="000000"/>
                  </a:solidFill>
                </a:uFill>
                <a:latin typeface="Times New Roman" panose="02020603050405020304" pitchFamily="18" charset="0"/>
                <a:ea typeface="Times New Roman" panose="02020603050405020304" pitchFamily="18" charset="0"/>
              </a:rPr>
              <a:t>the agency and all other mandatory fields for example - </a:t>
            </a:r>
            <a:r>
              <a:rPr lang="en-US" dirty="0">
                <a:solidFill>
                  <a:srgbClr val="333333"/>
                </a:solidFill>
                <a:uFill>
                  <a:solidFill>
                    <a:srgbClr val="000000"/>
                  </a:solidFill>
                </a:uFill>
                <a:latin typeface="Times New Roman" panose="02020603050405020304" pitchFamily="18" charset="0"/>
                <a:ea typeface="Times New Roman" panose="02020603050405020304" pitchFamily="18" charset="0"/>
              </a:rPr>
              <a:t>State/Regional Office, Circle Office, Divisional Office, Sub-divisional Office, Section Office fields from respective dropdown list which need to enter for creation of particular station</a:t>
            </a:r>
            <a:endParaRPr lang="en-IN" sz="1400" u="sng" dirty="0">
              <a:effectLst/>
              <a:uFill>
                <a:solidFill>
                  <a:srgbClr val="000000"/>
                </a:solidFill>
              </a:uFill>
              <a:latin typeface="Times New Roman" panose="02020603050405020304" pitchFamily="18" charset="0"/>
              <a:ea typeface="Times New Roman" panose="02020603050405020304" pitchFamily="18" charset="0"/>
            </a:endParaRPr>
          </a:p>
        </p:txBody>
      </p:sp>
      <p:pic>
        <p:nvPicPr>
          <p:cNvPr id="3" name="Picture 2"/>
          <p:cNvPicPr/>
          <p:nvPr/>
        </p:nvPicPr>
        <p:blipFill>
          <a:blip r:embed="rId2"/>
          <a:stretch>
            <a:fillRect/>
          </a:stretch>
        </p:blipFill>
        <p:spPr>
          <a:xfrm>
            <a:off x="140677" y="1554268"/>
            <a:ext cx="11760591" cy="1357746"/>
          </a:xfrm>
          <a:prstGeom prst="rect">
            <a:avLst/>
          </a:prstGeom>
        </p:spPr>
      </p:pic>
      <p:sp>
        <p:nvSpPr>
          <p:cNvPr id="4" name="Rectangle 3"/>
          <p:cNvSpPr/>
          <p:nvPr/>
        </p:nvSpPr>
        <p:spPr>
          <a:xfrm>
            <a:off x="604911" y="2912014"/>
            <a:ext cx="10874326" cy="923330"/>
          </a:xfrm>
          <a:prstGeom prst="rect">
            <a:avLst/>
          </a:prstGeom>
        </p:spPr>
        <p:txBody>
          <a:bodyPr wrap="square">
            <a:spAutoFit/>
          </a:bodyPr>
          <a:lstStyle/>
          <a:p>
            <a:pPr lvl="0">
              <a:spcAft>
                <a:spcPts val="0"/>
              </a:spcAft>
              <a:buSzPts val="1200"/>
            </a:pPr>
            <a:endParaRPr lang="en-US" dirty="0" smtClean="0">
              <a:uFill>
                <a:solidFill>
                  <a:srgbClr val="000000"/>
                </a:solidFill>
              </a:uFill>
              <a:latin typeface="Times New Roman" panose="02020603050405020304" pitchFamily="18" charset="0"/>
              <a:ea typeface="Times New Roman" panose="02020603050405020304" pitchFamily="18" charset="0"/>
            </a:endParaRPr>
          </a:p>
          <a:p>
            <a:pPr lvl="0">
              <a:spcAft>
                <a:spcPts val="0"/>
              </a:spcAft>
              <a:buSzPts val="1200"/>
            </a:pPr>
            <a:r>
              <a:rPr lang="en-US" dirty="0" smtClean="0">
                <a:uFill>
                  <a:solidFill>
                    <a:srgbClr val="000000"/>
                  </a:solidFill>
                </a:uFill>
                <a:latin typeface="Times New Roman" panose="02020603050405020304" pitchFamily="18" charset="0"/>
                <a:ea typeface="Times New Roman" panose="02020603050405020304" pitchFamily="18" charset="0"/>
              </a:rPr>
              <a:t>4. Select </a:t>
            </a:r>
            <a:r>
              <a:rPr lang="en-US" dirty="0">
                <a:uFill>
                  <a:solidFill>
                    <a:srgbClr val="000000"/>
                  </a:solidFill>
                </a:uFill>
                <a:latin typeface="Times New Roman" panose="02020603050405020304" pitchFamily="18" charset="0"/>
                <a:ea typeface="Times New Roman" panose="02020603050405020304" pitchFamily="18" charset="0"/>
              </a:rPr>
              <a:t>Station Type  ( Surface Water or Ground Water) as per the available details  of Station </a:t>
            </a:r>
            <a:r>
              <a:rPr lang="en-US" dirty="0" smtClean="0">
                <a:uFill>
                  <a:solidFill>
                    <a:srgbClr val="000000"/>
                  </a:solidFill>
                </a:uFill>
                <a:latin typeface="Times New Roman" panose="02020603050405020304" pitchFamily="18" charset="0"/>
                <a:ea typeface="Times New Roman" panose="02020603050405020304" pitchFamily="18" charset="0"/>
              </a:rPr>
              <a:t>configuration on the respective agency. </a:t>
            </a:r>
            <a:endParaRPr lang="en-IN" sz="1400" u="sng" dirty="0">
              <a:effectLst/>
              <a:uFill>
                <a:solidFill>
                  <a:srgbClr val="000000"/>
                </a:solidFill>
              </a:uFill>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309561" y="4169674"/>
            <a:ext cx="2334592" cy="1433514"/>
          </a:xfrm>
          <a:prstGeom prst="rect">
            <a:avLst/>
          </a:prstGeom>
        </p:spPr>
      </p:pic>
      <p:pic>
        <p:nvPicPr>
          <p:cNvPr id="6" name="Picture 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671658" cy="10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8668463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4434" y="535578"/>
            <a:ext cx="9773053" cy="661398"/>
          </a:xfrm>
        </p:spPr>
        <p:txBody>
          <a:bodyPr>
            <a:noAutofit/>
          </a:bodyPr>
          <a:lstStyle/>
          <a:p>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smtClean="0">
                <a:solidFill>
                  <a:schemeClr val="tx1"/>
                </a:solidFill>
                <a:latin typeface="Arial" panose="020B0604020202020204" pitchFamily="34" charset="0"/>
                <a:cs typeface="Arial" panose="020B0604020202020204" pitchFamily="34" charset="0"/>
              </a:rPr>
              <a:t>5. Select  Type of station which you want to create ( </a:t>
            </a:r>
            <a:r>
              <a:rPr lang="en-US" sz="1800" dirty="0">
                <a:solidFill>
                  <a:schemeClr val="tx1"/>
                </a:solidFill>
                <a:latin typeface="Arial" panose="020B0604020202020204" pitchFamily="34" charset="0"/>
                <a:cs typeface="Arial" panose="020B0604020202020204" pitchFamily="34" charset="0"/>
              </a:rPr>
              <a:t>Telemetry </a:t>
            </a:r>
            <a:r>
              <a:rPr lang="en-US" sz="1800" dirty="0" smtClean="0">
                <a:solidFill>
                  <a:schemeClr val="tx1"/>
                </a:solidFill>
                <a:latin typeface="Arial" panose="020B0604020202020204" pitchFamily="34" charset="0"/>
                <a:cs typeface="Arial" panose="020B0604020202020204" pitchFamily="34" charset="0"/>
              </a:rPr>
              <a:t>Station or Reservoir or Flood Forecast or Manual)  Page </a:t>
            </a:r>
            <a:r>
              <a:rPr lang="en-US" sz="1800" dirty="0">
                <a:solidFill>
                  <a:schemeClr val="tx1"/>
                </a:solidFill>
                <a:latin typeface="Arial" panose="020B0604020202020204" pitchFamily="34" charset="0"/>
                <a:cs typeface="Arial" panose="020B0604020202020204" pitchFamily="34" charset="0"/>
              </a:rPr>
              <a:t>in Station Management</a:t>
            </a:r>
            <a:r>
              <a:rPr lang="en-IN" sz="1800" u="sng" dirty="0">
                <a:latin typeface="Arial" panose="020B0604020202020204" pitchFamily="34" charset="0"/>
                <a:cs typeface="Arial" panose="020B0604020202020204" pitchFamily="34" charset="0"/>
              </a:rPr>
              <a:t/>
            </a:r>
            <a:br>
              <a:rPr lang="en-IN" sz="1800" u="sng" dirty="0">
                <a:latin typeface="Arial" panose="020B0604020202020204" pitchFamily="34" charset="0"/>
                <a:cs typeface="Arial" panose="020B0604020202020204" pitchFamily="34" charset="0"/>
              </a:rPr>
            </a:br>
            <a:r>
              <a:rPr lang="en-IN" sz="1800" u="sng" dirty="0">
                <a:latin typeface="Arial" panose="020B0604020202020204" pitchFamily="34" charset="0"/>
                <a:cs typeface="Arial" panose="020B0604020202020204" pitchFamily="34" charset="0"/>
              </a:rPr>
              <a:t/>
            </a:r>
            <a:br>
              <a:rPr lang="en-IN" sz="1800" u="sng" dirty="0">
                <a:latin typeface="Arial" panose="020B0604020202020204" pitchFamily="34" charset="0"/>
                <a:cs typeface="Arial" panose="020B0604020202020204" pitchFamily="34" charset="0"/>
              </a:rPr>
            </a:br>
            <a:endParaRPr lang="en-IN"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04434" y="1196976"/>
            <a:ext cx="10761896" cy="5290280"/>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10239" y="207094"/>
            <a:ext cx="671658" cy="10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736941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0321" y="496389"/>
            <a:ext cx="10312004" cy="700586"/>
          </a:xfrm>
        </p:spPr>
        <p:txBody>
          <a:bodyPr>
            <a:noAutofit/>
          </a:bodyPr>
          <a:lstStyle/>
          <a:p>
            <a:r>
              <a:rPr lang="en-US" sz="1800" dirty="0" smtClean="0">
                <a:solidFill>
                  <a:schemeClr val="tx1"/>
                </a:solidFill>
                <a:latin typeface="Arial" panose="020B0604020202020204" pitchFamily="34" charset="0"/>
                <a:cs typeface="Arial" panose="020B0604020202020204" pitchFamily="34" charset="0"/>
              </a:rPr>
              <a:t/>
            </a:r>
            <a:br>
              <a:rPr lang="en-US" sz="1800" dirty="0" smtClean="0">
                <a:solidFill>
                  <a:schemeClr val="tx1"/>
                </a:solidFill>
                <a:latin typeface="Arial" panose="020B0604020202020204" pitchFamily="34" charset="0"/>
                <a:cs typeface="Arial" panose="020B0604020202020204" pitchFamily="34" charset="0"/>
              </a:rPr>
            </a:br>
            <a:r>
              <a:rPr lang="en-US" sz="1800" dirty="0" smtClean="0">
                <a:solidFill>
                  <a:schemeClr val="tx1"/>
                </a:solidFill>
                <a:latin typeface="Arial" panose="020B0604020202020204" pitchFamily="34" charset="0"/>
                <a:cs typeface="Arial" panose="020B0604020202020204" pitchFamily="34" charset="0"/>
              </a:rPr>
              <a:t>6. Enter  </a:t>
            </a:r>
            <a:r>
              <a:rPr lang="en-US" sz="1800" dirty="0">
                <a:solidFill>
                  <a:schemeClr val="tx1"/>
                </a:solidFill>
                <a:latin typeface="Arial" panose="020B0604020202020204" pitchFamily="34" charset="0"/>
                <a:cs typeface="Arial" panose="020B0604020202020204" pitchFamily="34" charset="0"/>
              </a:rPr>
              <a:t>New “ Station Code and “ Station Name”  which is get from the available details list for adding the new station in WIMS</a:t>
            </a:r>
            <a:r>
              <a:rPr lang="en-IN" sz="1800" u="sng" dirty="0">
                <a:latin typeface="Arial" panose="020B0604020202020204" pitchFamily="34" charset="0"/>
                <a:cs typeface="Arial" panose="020B0604020202020204" pitchFamily="34" charset="0"/>
              </a:rPr>
              <a:t/>
            </a:r>
            <a:br>
              <a:rPr lang="en-IN" sz="1800" u="sng" dirty="0">
                <a:latin typeface="Arial" panose="020B0604020202020204" pitchFamily="34" charset="0"/>
                <a:cs typeface="Arial" panose="020B0604020202020204" pitchFamily="34" charset="0"/>
              </a:rPr>
            </a:br>
            <a:endParaRPr lang="en-IN" sz="1800" dirty="0">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1183340" y="1445282"/>
            <a:ext cx="3363113" cy="1405496"/>
          </a:xfrm>
          <a:prstGeom prst="rect">
            <a:avLst/>
          </a:prstGeom>
        </p:spPr>
      </p:pic>
      <p:sp>
        <p:nvSpPr>
          <p:cNvPr id="4" name="Rectangle 3"/>
          <p:cNvSpPr/>
          <p:nvPr/>
        </p:nvSpPr>
        <p:spPr>
          <a:xfrm>
            <a:off x="604433" y="3199887"/>
            <a:ext cx="11125435" cy="646331"/>
          </a:xfrm>
          <a:prstGeom prst="rect">
            <a:avLst/>
          </a:prstGeom>
        </p:spPr>
        <p:txBody>
          <a:bodyPr wrap="square">
            <a:spAutoFit/>
          </a:bodyPr>
          <a:lstStyle/>
          <a:p>
            <a:pPr lvl="0">
              <a:spcAft>
                <a:spcPts val="0"/>
              </a:spcAft>
              <a:buSzPts val="1200"/>
            </a:pPr>
            <a:r>
              <a:rPr lang="en-US" dirty="0" smtClean="0">
                <a:uFill>
                  <a:solidFill>
                    <a:srgbClr val="000000"/>
                  </a:solidFill>
                </a:uFill>
                <a:latin typeface="Times New Roman" panose="02020603050405020304" pitchFamily="18" charset="0"/>
                <a:ea typeface="Times New Roman" panose="02020603050405020304" pitchFamily="18" charset="0"/>
              </a:rPr>
              <a:t>7. Fill all administrative details  for example - Select </a:t>
            </a:r>
            <a:r>
              <a:rPr lang="en-US" dirty="0">
                <a:uFill>
                  <a:solidFill>
                    <a:srgbClr val="000000"/>
                  </a:solidFill>
                </a:uFill>
                <a:latin typeface="Times New Roman" panose="02020603050405020304" pitchFamily="18" charset="0"/>
                <a:ea typeface="Times New Roman" panose="02020603050405020304" pitchFamily="18" charset="0"/>
              </a:rPr>
              <a:t>State, District &amp; Tehsil/Taluk from “ Administrative”  under “Generic” </a:t>
            </a:r>
            <a:r>
              <a:rPr lang="en-US" dirty="0" smtClean="0">
                <a:uFill>
                  <a:solidFill>
                    <a:srgbClr val="000000"/>
                  </a:solidFill>
                </a:uFill>
                <a:latin typeface="Times New Roman" panose="02020603050405020304" pitchFamily="18" charset="0"/>
                <a:ea typeface="Times New Roman" panose="02020603050405020304" pitchFamily="18" charset="0"/>
              </a:rPr>
              <a:t>Tab for Surface Water.</a:t>
            </a:r>
            <a:endParaRPr lang="en-IN" sz="1400" u="sng" dirty="0">
              <a:effectLst/>
              <a:uFill>
                <a:solidFill>
                  <a:srgbClr val="000000"/>
                </a:solidFill>
              </a:u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404846" y="3805518"/>
            <a:ext cx="4020832" cy="2979416"/>
          </a:xfrm>
          <a:prstGeom prst="rect">
            <a:avLst/>
          </a:prstGeom>
        </p:spPr>
      </p:pic>
      <p:pic>
        <p:nvPicPr>
          <p:cNvPr id="7" name="Picture 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671658" cy="10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417216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5211" y="548639"/>
            <a:ext cx="10107114" cy="648335"/>
          </a:xfrm>
        </p:spPr>
        <p:txBody>
          <a:bodyPr>
            <a:normAutofit fontScale="90000"/>
          </a:bodyPr>
          <a:lstStyle/>
          <a:p>
            <a:r>
              <a:rPr lang="en-IN" sz="2000" dirty="0" smtClean="0">
                <a:latin typeface="Arial" panose="020B0604020202020204" pitchFamily="34" charset="0"/>
                <a:cs typeface="Arial" panose="020B0604020202020204" pitchFamily="34" charset="0"/>
              </a:rPr>
              <a:t>8. </a:t>
            </a:r>
            <a:r>
              <a:rPr lang="en-US" sz="2000" dirty="0">
                <a:latin typeface="Arial" panose="020B0604020202020204" pitchFamily="34" charset="0"/>
                <a:cs typeface="Arial" panose="020B0604020202020204" pitchFamily="34" charset="0"/>
              </a:rPr>
              <a:t>Add   “ Geographical”  mandatory </a:t>
            </a:r>
            <a:r>
              <a:rPr lang="en-US" sz="2000" dirty="0" smtClean="0">
                <a:latin typeface="Arial" panose="020B0604020202020204" pitchFamily="34" charset="0"/>
                <a:cs typeface="Arial" panose="020B0604020202020204" pitchFamily="34" charset="0"/>
              </a:rPr>
              <a:t>details and  fill all the mandatory fields and necessary fields values under “Geographical” section</a:t>
            </a:r>
            <a:r>
              <a:rPr lang="en-US" sz="2000" b="1" u="sng" dirty="0" smtClean="0">
                <a:latin typeface="Arial" panose="020B0604020202020204" pitchFamily="34" charset="0"/>
                <a:cs typeface="Arial" panose="020B0604020202020204" pitchFamily="34" charset="0"/>
              </a:rPr>
              <a:t> </a:t>
            </a:r>
            <a:r>
              <a:rPr lang="en-IN" u="sng" dirty="0"/>
              <a:t/>
            </a:r>
            <a:br>
              <a:rPr lang="en-IN" u="sng" dirty="0"/>
            </a:br>
            <a:endParaRPr lang="en-IN" dirty="0"/>
          </a:p>
        </p:txBody>
      </p:sp>
      <p:pic>
        <p:nvPicPr>
          <p:cNvPr id="3" name="Picture 2"/>
          <p:cNvPicPr/>
          <p:nvPr/>
        </p:nvPicPr>
        <p:blipFill>
          <a:blip r:embed="rId2"/>
          <a:stretch>
            <a:fillRect/>
          </a:stretch>
        </p:blipFill>
        <p:spPr>
          <a:xfrm>
            <a:off x="1021976" y="1196974"/>
            <a:ext cx="8173861" cy="4359743"/>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4491" y="267286"/>
            <a:ext cx="405377" cy="67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144516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4434" y="457199"/>
            <a:ext cx="10377891" cy="739775"/>
          </a:xfrm>
        </p:spPr>
        <p:txBody>
          <a:bodyPr>
            <a:normAutofit fontScale="90000"/>
          </a:bodyPr>
          <a:lstStyle/>
          <a:p>
            <a:r>
              <a:rPr lang="en-US" sz="2000" b="1" dirty="0" smtClean="0">
                <a:solidFill>
                  <a:schemeClr val="tx1"/>
                </a:solidFill>
              </a:rPr>
              <a:t>9. Add </a:t>
            </a:r>
            <a:r>
              <a:rPr lang="en-US" sz="2000" b="1" dirty="0">
                <a:solidFill>
                  <a:schemeClr val="tx1"/>
                </a:solidFill>
              </a:rPr>
              <a:t>“Longitude” and “Latitude” details</a:t>
            </a:r>
            <a:r>
              <a:rPr lang="en-IN" u="sng" dirty="0"/>
              <a:t/>
            </a:r>
            <a:br>
              <a:rPr lang="en-IN" u="sng" dirty="0"/>
            </a:br>
            <a:endParaRPr lang="en-IN" dirty="0"/>
          </a:p>
        </p:txBody>
      </p:sp>
      <p:pic>
        <p:nvPicPr>
          <p:cNvPr id="3" name="Picture 2"/>
          <p:cNvPicPr/>
          <p:nvPr/>
        </p:nvPicPr>
        <p:blipFill>
          <a:blip r:embed="rId2"/>
          <a:stretch>
            <a:fillRect/>
          </a:stretch>
        </p:blipFill>
        <p:spPr>
          <a:xfrm>
            <a:off x="1064217" y="1196974"/>
            <a:ext cx="3710720" cy="1390503"/>
          </a:xfrm>
          <a:prstGeom prst="rect">
            <a:avLst/>
          </a:prstGeom>
        </p:spPr>
      </p:pic>
      <p:sp>
        <p:nvSpPr>
          <p:cNvPr id="6" name="Rectangle 5"/>
          <p:cNvSpPr/>
          <p:nvPr/>
        </p:nvSpPr>
        <p:spPr>
          <a:xfrm>
            <a:off x="604434" y="3237128"/>
            <a:ext cx="8539566"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rPr>
              <a:t>10.Select </a:t>
            </a:r>
            <a:r>
              <a:rPr lang="en-US" dirty="0">
                <a:latin typeface="Times New Roman" panose="02020603050405020304" pitchFamily="18" charset="0"/>
                <a:ea typeface="Times New Roman" panose="02020603050405020304" pitchFamily="18" charset="0"/>
              </a:rPr>
              <a:t>or Enter “ Date of Establishment” of Start Date and End Date </a:t>
            </a:r>
            <a:endParaRPr lang="en-IN" dirty="0"/>
          </a:p>
        </p:txBody>
      </p:sp>
      <p:pic>
        <p:nvPicPr>
          <p:cNvPr id="7" name="Picture 6"/>
          <p:cNvPicPr/>
          <p:nvPr/>
        </p:nvPicPr>
        <p:blipFill>
          <a:blip r:embed="rId3"/>
          <a:stretch>
            <a:fillRect/>
          </a:stretch>
        </p:blipFill>
        <p:spPr>
          <a:xfrm>
            <a:off x="1064217" y="3931576"/>
            <a:ext cx="4183032" cy="2384817"/>
          </a:xfrm>
          <a:prstGeom prst="rect">
            <a:avLst/>
          </a:prstGeom>
        </p:spPr>
      </p:pic>
      <p:pic>
        <p:nvPicPr>
          <p:cNvPr id="8" name="Picture 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96357" y="396748"/>
            <a:ext cx="433512" cy="6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522270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927463" y="1645920"/>
            <a:ext cx="10502537" cy="2246769"/>
          </a:xfrm>
          <a:prstGeom prst="rect">
            <a:avLst/>
          </a:prstGeom>
        </p:spPr>
        <p:txBody>
          <a:bodyPr wrap="square">
            <a:spAutoFit/>
          </a:bodyPr>
          <a:lstStyle/>
          <a:p>
            <a:r>
              <a:rPr lang="en-IN" sz="2800" b="1" dirty="0">
                <a:latin typeface="Arial" panose="020B0604020202020204" pitchFamily="34" charset="0"/>
                <a:cs typeface="Arial" panose="020B0604020202020204" pitchFamily="34" charset="0"/>
              </a:rPr>
              <a:t>Trainer Name : </a:t>
            </a:r>
            <a:r>
              <a:rPr lang="en-IN" sz="2800" dirty="0">
                <a:latin typeface="Arial" panose="020B0604020202020204" pitchFamily="34" charset="0"/>
                <a:cs typeface="Arial" panose="020B0604020202020204" pitchFamily="34" charset="0"/>
              </a:rPr>
              <a:t>Meet Kumar Agarwal  </a:t>
            </a:r>
          </a:p>
          <a:p>
            <a:r>
              <a:rPr lang="en-IN" sz="2800" b="1" dirty="0">
                <a:latin typeface="Arial" panose="020B0604020202020204" pitchFamily="34" charset="0"/>
                <a:cs typeface="Arial" panose="020B0604020202020204" pitchFamily="34" charset="0"/>
              </a:rPr>
              <a:t>Designation : </a:t>
            </a:r>
            <a:r>
              <a:rPr lang="en-IN" sz="2800" dirty="0">
                <a:latin typeface="Arial" panose="020B0604020202020204" pitchFamily="34" charset="0"/>
                <a:cs typeface="Arial" panose="020B0604020202020204" pitchFamily="34" charset="0"/>
              </a:rPr>
              <a:t>Test Lead </a:t>
            </a:r>
          </a:p>
          <a:p>
            <a:r>
              <a:rPr lang="en-IN" sz="2800" b="1" dirty="0" smtClean="0">
                <a:latin typeface="Arial" panose="020B0604020202020204" pitchFamily="34" charset="0"/>
                <a:cs typeface="Arial" panose="020B0604020202020204" pitchFamily="34" charset="0"/>
              </a:rPr>
              <a:t>Department : </a:t>
            </a:r>
            <a:r>
              <a:rPr lang="en-IN" sz="2800" dirty="0" smtClean="0">
                <a:latin typeface="Arial" panose="020B0604020202020204" pitchFamily="34" charset="0"/>
                <a:cs typeface="Arial" panose="020B0604020202020204" pitchFamily="34" charset="0"/>
              </a:rPr>
              <a:t>TAMC- </a:t>
            </a:r>
            <a:r>
              <a:rPr lang="en-IN" sz="2800" dirty="0">
                <a:latin typeface="Arial" panose="020B0604020202020204" pitchFamily="34" charset="0"/>
                <a:cs typeface="Arial" panose="020B0604020202020204" pitchFamily="34" charset="0"/>
              </a:rPr>
              <a:t>National Hydrological Project(NHP)</a:t>
            </a:r>
            <a:br>
              <a:rPr lang="en-IN" sz="2800" dirty="0">
                <a:latin typeface="Arial" panose="020B0604020202020204" pitchFamily="34" charset="0"/>
                <a:cs typeface="Arial" panose="020B0604020202020204" pitchFamily="34" charset="0"/>
              </a:rPr>
            </a:br>
            <a:r>
              <a:rPr lang="en-IN" sz="2800" b="1" dirty="0" smtClean="0">
                <a:latin typeface="Arial" panose="020B0604020202020204" pitchFamily="34" charset="0"/>
                <a:cs typeface="Arial" panose="020B0604020202020204" pitchFamily="34" charset="0"/>
              </a:rPr>
              <a:t>Email </a:t>
            </a:r>
            <a:r>
              <a:rPr lang="en-IN" sz="2800" b="1" dirty="0">
                <a:latin typeface="Arial" panose="020B0604020202020204" pitchFamily="34" charset="0"/>
                <a:cs typeface="Arial" panose="020B0604020202020204" pitchFamily="34" charset="0"/>
              </a:rPr>
              <a:t>Id : </a:t>
            </a:r>
            <a:r>
              <a:rPr lang="en-IN" sz="2800" dirty="0">
                <a:latin typeface="Arial" panose="020B0604020202020204" pitchFamily="34" charset="0"/>
                <a:cs typeface="Arial" panose="020B0604020202020204" pitchFamily="34" charset="0"/>
                <a:hlinkClick r:id="rId2"/>
              </a:rPr>
              <a:t>agarwalmeet@rediffmail.com</a:t>
            </a:r>
            <a:r>
              <a:rPr lang="en-IN" sz="2800" dirty="0">
                <a:latin typeface="Arial" panose="020B0604020202020204" pitchFamily="34" charset="0"/>
                <a:cs typeface="Arial" panose="020B0604020202020204" pitchFamily="34" charset="0"/>
              </a:rPr>
              <a:t>, </a:t>
            </a:r>
            <a:r>
              <a:rPr lang="en-IN" sz="2800" dirty="0" smtClean="0">
                <a:latin typeface="Arial" panose="020B0604020202020204" pitchFamily="34" charset="0"/>
                <a:cs typeface="Arial" panose="020B0604020202020204" pitchFamily="34" charset="0"/>
                <a:hlinkClick r:id="rId3"/>
              </a:rPr>
              <a:t>meetk@tekskillsinc.net</a:t>
            </a:r>
            <a:r>
              <a:rPr lang="en-IN" sz="2800" dirty="0" smtClean="0">
                <a:latin typeface="Arial" panose="020B0604020202020204" pitchFamily="34" charset="0"/>
                <a:cs typeface="Arial" panose="020B0604020202020204" pitchFamily="34" charset="0"/>
              </a:rPr>
              <a:t> </a:t>
            </a:r>
            <a:r>
              <a:rPr lang="en-IN" sz="2800" dirty="0">
                <a:latin typeface="Arial" panose="020B0604020202020204" pitchFamily="34" charset="0"/>
                <a:cs typeface="Arial" panose="020B0604020202020204" pitchFamily="34" charset="0"/>
              </a:rPr>
              <a:t/>
            </a:r>
            <a:br>
              <a:rPr lang="en-IN" sz="2800" dirty="0">
                <a:latin typeface="Arial" panose="020B0604020202020204" pitchFamily="34" charset="0"/>
                <a:cs typeface="Arial" panose="020B0604020202020204" pitchFamily="34" charset="0"/>
              </a:rPr>
            </a:br>
            <a:r>
              <a:rPr lang="en-IN" sz="2800" b="1" dirty="0">
                <a:latin typeface="Arial" panose="020B0604020202020204" pitchFamily="34" charset="0"/>
                <a:cs typeface="Arial" panose="020B0604020202020204" pitchFamily="34" charset="0"/>
              </a:rPr>
              <a:t>Contact No : </a:t>
            </a:r>
            <a:r>
              <a:rPr lang="en-IN" sz="2800" dirty="0">
                <a:latin typeface="Arial" panose="020B0604020202020204" pitchFamily="34" charset="0"/>
                <a:cs typeface="Arial" panose="020B0604020202020204" pitchFamily="34" charset="0"/>
              </a:rPr>
              <a:t>9650866776</a:t>
            </a:r>
          </a:p>
        </p:txBody>
      </p:sp>
      <p:pic>
        <p:nvPicPr>
          <p:cNvPr id="4" name="Picture 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5853" y="457200"/>
            <a:ext cx="8572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950230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0" y="295275"/>
            <a:ext cx="10982325" cy="901700"/>
          </a:xfrm>
        </p:spPr>
        <p:txBody>
          <a:bodyPr>
            <a:normAutofit/>
          </a:bodyPr>
          <a:lstStyle/>
          <a:p>
            <a:r>
              <a:rPr lang="en-IN" b="1" u="sng" dirty="0">
                <a:solidFill>
                  <a:schemeClr val="tx1"/>
                </a:solidFill>
              </a:rPr>
              <a:t/>
            </a:r>
            <a:br>
              <a:rPr lang="en-IN" b="1" u="sng" dirty="0">
                <a:solidFill>
                  <a:schemeClr val="tx1"/>
                </a:solidFill>
              </a:rPr>
            </a:br>
            <a:endParaRPr lang="en-IN" b="1" dirty="0">
              <a:solidFill>
                <a:schemeClr val="tx1"/>
              </a:solidFill>
            </a:endParaRPr>
          </a:p>
        </p:txBody>
      </p:sp>
      <p:sp>
        <p:nvSpPr>
          <p:cNvPr id="6" name="Rectangle 5"/>
          <p:cNvSpPr/>
          <p:nvPr/>
        </p:nvSpPr>
        <p:spPr>
          <a:xfrm>
            <a:off x="740898" y="422740"/>
            <a:ext cx="10428850" cy="646331"/>
          </a:xfrm>
          <a:prstGeom prst="rect">
            <a:avLst/>
          </a:prstGeom>
        </p:spPr>
        <p:txBody>
          <a:bodyPr wrap="square">
            <a:spAutoFit/>
          </a:bodyPr>
          <a:lstStyle/>
          <a:p>
            <a:r>
              <a:rPr lang="en-IN" dirty="0"/>
              <a:t>11. </a:t>
            </a:r>
            <a:r>
              <a:rPr lang="en-US" dirty="0"/>
              <a:t>“ Add Address “ from </a:t>
            </a:r>
            <a:r>
              <a:rPr lang="en-US" b="1" dirty="0"/>
              <a:t>“ </a:t>
            </a:r>
            <a:r>
              <a:rPr lang="en-US" b="1" dirty="0" smtClean="0"/>
              <a:t>Site &amp; Additional Tab” </a:t>
            </a:r>
            <a:r>
              <a:rPr lang="en-US" dirty="0" smtClean="0"/>
              <a:t>on </a:t>
            </a:r>
            <a:r>
              <a:rPr lang="en-US" dirty="0"/>
              <a:t>“Add Station” Page  under Station Management </a:t>
            </a:r>
            <a:endParaRPr lang="en-IN" dirty="0"/>
          </a:p>
        </p:txBody>
      </p:sp>
      <p:pic>
        <p:nvPicPr>
          <p:cNvPr id="4" name="Picture 3"/>
          <p:cNvPicPr>
            <a:picLocks noChangeAspect="1"/>
          </p:cNvPicPr>
          <p:nvPr/>
        </p:nvPicPr>
        <p:blipFill>
          <a:blip r:embed="rId2"/>
          <a:stretch>
            <a:fillRect/>
          </a:stretch>
        </p:blipFill>
        <p:spPr>
          <a:xfrm>
            <a:off x="381349" y="1069071"/>
            <a:ext cx="11471268" cy="5836554"/>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41874" y="148441"/>
            <a:ext cx="510742" cy="66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400758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604434" y="548639"/>
            <a:ext cx="10377891" cy="648335"/>
          </a:xfrm>
        </p:spPr>
        <p:txBody>
          <a:bodyPr>
            <a:normAutofit/>
          </a:bodyPr>
          <a:lstStyle/>
          <a:p>
            <a:r>
              <a:rPr lang="en-US" sz="2000" b="1" dirty="0">
                <a:solidFill>
                  <a:schemeClr val="tx1"/>
                </a:solidFill>
                <a:latin typeface="Arial Black" panose="020B0A04020102020204" pitchFamily="34" charset="0"/>
                <a:cs typeface="Arial" panose="020B0604020202020204" pitchFamily="34" charset="0"/>
              </a:rPr>
              <a:t>Add </a:t>
            </a:r>
            <a:r>
              <a:rPr lang="en-US" sz="2000" b="1" dirty="0" smtClean="0">
                <a:solidFill>
                  <a:schemeClr val="tx1"/>
                </a:solidFill>
                <a:latin typeface="Arial Black" panose="020B0A04020102020204" pitchFamily="34" charset="0"/>
                <a:cs typeface="Arial" panose="020B0604020202020204" pitchFamily="34" charset="0"/>
              </a:rPr>
              <a:t>Data Type-</a:t>
            </a:r>
            <a:endParaRPr lang="en-IN" sz="2000" b="1" dirty="0">
              <a:latin typeface="Arial Black" panose="020B0A04020102020204" pitchFamily="34" charset="0"/>
              <a:cs typeface="Arial" panose="020B0604020202020204" pitchFamily="34" charset="0"/>
            </a:endParaRPr>
          </a:p>
        </p:txBody>
      </p:sp>
      <p:sp>
        <p:nvSpPr>
          <p:cNvPr id="5" name="Rectangle 4"/>
          <p:cNvSpPr/>
          <p:nvPr/>
        </p:nvSpPr>
        <p:spPr>
          <a:xfrm>
            <a:off x="528548" y="1069145"/>
            <a:ext cx="10345778"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Click on “Category “ Tab and Select the  respective “Category” from this section, User Agency can add “Sensors” or “Data Type” details  as per the available details for sensors against the particular station at the time of station configuration or after adding the station as well.</a:t>
            </a:r>
            <a:endParaRPr lang="en-IN" dirty="0">
              <a:latin typeface="Arial" panose="020B0604020202020204" pitchFamily="34" charset="0"/>
              <a:cs typeface="Arial" panose="020B0604020202020204" pitchFamily="34" charset="0"/>
            </a:endParaRPr>
          </a:p>
        </p:txBody>
      </p:sp>
      <p:pic>
        <p:nvPicPr>
          <p:cNvPr id="6" name="Picture 5"/>
          <p:cNvPicPr/>
          <p:nvPr/>
        </p:nvPicPr>
        <p:blipFill>
          <a:blip r:embed="rId2"/>
          <a:stretch>
            <a:fillRect/>
          </a:stretch>
        </p:blipFill>
        <p:spPr>
          <a:xfrm>
            <a:off x="604434" y="2231625"/>
            <a:ext cx="9720265" cy="4352055"/>
          </a:xfrm>
          <a:prstGeom prst="rect">
            <a:avLst/>
          </a:prstGeom>
        </p:spPr>
      </p:pic>
      <p:pic>
        <p:nvPicPr>
          <p:cNvPr id="7"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632041" cy="98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273874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13509" y="509451"/>
            <a:ext cx="10532682" cy="1667012"/>
          </a:xfrm>
        </p:spPr>
        <p:txBody>
          <a:bodyPr>
            <a:noAutofit/>
          </a:bodyPr>
          <a:lstStyle/>
          <a:p>
            <a:r>
              <a:rPr lang="en-US" sz="1800" dirty="0">
                <a:latin typeface="Arial" panose="020B0604020202020204" pitchFamily="34" charset="0"/>
                <a:cs typeface="Arial" panose="020B0604020202020204" pitchFamily="34" charset="0"/>
              </a:rPr>
              <a:t>Agency can </a:t>
            </a:r>
            <a:r>
              <a:rPr lang="en-US" sz="1800" b="1" dirty="0">
                <a:latin typeface="Arial" panose="020B0604020202020204" pitchFamily="34" charset="0"/>
                <a:cs typeface="Arial" panose="020B0604020202020204" pitchFamily="34" charset="0"/>
              </a:rPr>
              <a:t>add/edit the “Lower Warning Level “and “Higher Warning Level” from the “Category Section</a:t>
            </a:r>
            <a:r>
              <a:rPr lang="en-US" sz="1800" dirty="0">
                <a:latin typeface="Arial" panose="020B0604020202020204" pitchFamily="34" charset="0"/>
                <a:cs typeface="Arial" panose="020B0604020202020204" pitchFamily="34" charset="0"/>
              </a:rPr>
              <a:t>  </a:t>
            </a:r>
            <a:r>
              <a:rPr lang="en-IN" sz="1800" dirty="0">
                <a:latin typeface="Arial" panose="020B0604020202020204" pitchFamily="34" charset="0"/>
                <a:cs typeface="Arial" panose="020B0604020202020204" pitchFamily="34" charset="0"/>
              </a:rPr>
              <a:t/>
            </a:r>
            <a:br>
              <a:rPr lang="en-IN"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Agency has </a:t>
            </a:r>
            <a:r>
              <a:rPr lang="en-US" sz="1800" b="1" dirty="0">
                <a:latin typeface="Arial" panose="020B0604020202020204" pitchFamily="34" charset="0"/>
                <a:cs typeface="Arial" panose="020B0604020202020204" pitchFamily="34" charset="0"/>
              </a:rPr>
              <a:t>to click on the check box for adding the sensors /data type</a:t>
            </a:r>
            <a:r>
              <a:rPr lang="en-US" sz="1800" dirty="0">
                <a:latin typeface="Arial" panose="020B0604020202020204" pitchFamily="34" charset="0"/>
                <a:cs typeface="Arial" panose="020B0604020202020204" pitchFamily="34" charset="0"/>
              </a:rPr>
              <a:t> details to particular station</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 case of adding new station or existing stations. </a:t>
            </a:r>
            <a:r>
              <a:rPr lang="en-US" sz="1800" b="1" dirty="0">
                <a:latin typeface="Arial" panose="020B0604020202020204" pitchFamily="34" charset="0"/>
                <a:cs typeface="Arial" panose="020B0604020202020204" pitchFamily="34" charset="0"/>
              </a:rPr>
              <a:t>It is mandatory to add the sensors details </a:t>
            </a:r>
            <a:r>
              <a:rPr lang="en-US" sz="1800" dirty="0">
                <a:latin typeface="Arial" panose="020B0604020202020204" pitchFamily="34" charset="0"/>
                <a:cs typeface="Arial" panose="020B0604020202020204" pitchFamily="34" charset="0"/>
              </a:rPr>
              <a:t>otherwise sensors or data type will not be listed in telemetric management under Sensor Hub Configuration section</a:t>
            </a:r>
            <a:endParaRPr lang="en-IN"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13509" y="2310472"/>
            <a:ext cx="10734675" cy="3981450"/>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671658" cy="10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5177945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4573" y="396747"/>
            <a:ext cx="10213144" cy="1150699"/>
          </a:xfrm>
        </p:spPr>
        <p:txBody>
          <a:bodyPr>
            <a:noAutofit/>
          </a:bodyPr>
          <a:lstStyle/>
          <a:p>
            <a:r>
              <a:rPr lang="en-US" sz="2000" b="1" dirty="0">
                <a:solidFill>
                  <a:srgbClr val="FF0000"/>
                </a:solidFill>
                <a:latin typeface="Arial Black" panose="020B0A04020102020204" pitchFamily="34" charset="0"/>
                <a:cs typeface="Arial" panose="020B0604020202020204" pitchFamily="34" charset="0"/>
              </a:rPr>
              <a:t>Save Station  </a:t>
            </a:r>
            <a:r>
              <a:rPr lang="en-US" sz="2000" b="1" dirty="0" smtClean="0">
                <a:solidFill>
                  <a:srgbClr val="FF0000"/>
                </a:solidFill>
                <a:latin typeface="Arial Black" panose="020B0A04020102020204" pitchFamily="34" charset="0"/>
                <a:cs typeface="Arial" panose="020B0604020202020204" pitchFamily="34" charset="0"/>
              </a:rPr>
              <a:t>Characteristics Details: </a:t>
            </a:r>
            <a:r>
              <a:rPr lang="en-US" sz="1800" dirty="0" smtClean="0">
                <a:latin typeface="Arial" panose="020B0604020202020204" pitchFamily="34" charset="0"/>
                <a:cs typeface="Arial" panose="020B0604020202020204" pitchFamily="34" charset="0"/>
              </a:rPr>
              <a:t>Click </a:t>
            </a:r>
            <a:r>
              <a:rPr lang="en-US" sz="1800" dirty="0">
                <a:latin typeface="Arial" panose="020B0604020202020204" pitchFamily="34" charset="0"/>
                <a:cs typeface="Arial" panose="020B0604020202020204" pitchFamily="34" charset="0"/>
              </a:rPr>
              <a:t>on </a:t>
            </a:r>
            <a:r>
              <a:rPr lang="en-US" sz="1800" b="1" dirty="0">
                <a:latin typeface="Arial" panose="020B0604020202020204" pitchFamily="34" charset="0"/>
                <a:cs typeface="Arial" panose="020B0604020202020204" pitchFamily="34" charset="0"/>
              </a:rPr>
              <a:t>“ Save” </a:t>
            </a:r>
            <a:r>
              <a:rPr lang="en-US" sz="1800" dirty="0">
                <a:latin typeface="Arial" panose="020B0604020202020204" pitchFamily="34" charset="0"/>
                <a:cs typeface="Arial" panose="020B0604020202020204" pitchFamily="34" charset="0"/>
              </a:rPr>
              <a:t>button. Station information will be saved in WIMS application and </a:t>
            </a:r>
            <a:r>
              <a:rPr lang="en-US" sz="1800" b="1" dirty="0">
                <a:latin typeface="Arial" panose="020B0604020202020204" pitchFamily="34" charset="0"/>
                <a:cs typeface="Arial" panose="020B0604020202020204" pitchFamily="34" charset="0"/>
              </a:rPr>
              <a:t>Pop up message</a:t>
            </a:r>
            <a:r>
              <a:rPr lang="en-US" sz="1800" dirty="0">
                <a:latin typeface="Arial" panose="020B0604020202020204" pitchFamily="34" charset="0"/>
                <a:cs typeface="Arial" panose="020B0604020202020204" pitchFamily="34" charset="0"/>
              </a:rPr>
              <a:t> will be displayed on screen “Station has been saved successfully”</a:t>
            </a:r>
            <a:endParaRPr lang="en-IN"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63601" y="1659987"/>
            <a:ext cx="10347482" cy="5071403"/>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671658" cy="10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1698066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9261" y="921015"/>
            <a:ext cx="10483777" cy="5268770"/>
          </a:xfrm>
          <a:prstGeom prst="rect">
            <a:avLst/>
          </a:prstGeom>
        </p:spPr>
      </p:pic>
      <p:pic>
        <p:nvPicPr>
          <p:cNvPr id="3"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3038" y="129462"/>
            <a:ext cx="671658" cy="10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752871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9655" y="1604211"/>
            <a:ext cx="11133772" cy="4986502"/>
          </a:xfrm>
          <a:prstGeom prst="rect">
            <a:avLst/>
          </a:prstGeom>
        </p:spPr>
      </p:pic>
      <p:sp>
        <p:nvSpPr>
          <p:cNvPr id="3" name="Title 2"/>
          <p:cNvSpPr>
            <a:spLocks noGrp="1"/>
          </p:cNvSpPr>
          <p:nvPr>
            <p:ph type="title"/>
          </p:nvPr>
        </p:nvSpPr>
        <p:spPr>
          <a:xfrm>
            <a:off x="604432" y="576633"/>
            <a:ext cx="10983132" cy="900476"/>
          </a:xfrm>
        </p:spPr>
        <p:txBody>
          <a:bodyPr>
            <a:normAutofit fontScale="90000"/>
          </a:bodyPr>
          <a:lstStyle/>
          <a:p>
            <a:r>
              <a:rPr lang="en-IN" sz="2000" b="1" dirty="0" smtClean="0">
                <a:solidFill>
                  <a:srgbClr val="FF0000"/>
                </a:solidFill>
                <a:latin typeface="Arial" panose="020B0604020202020204" pitchFamily="34" charset="0"/>
                <a:cs typeface="Arial" panose="020B0604020202020204" pitchFamily="34" charset="0"/>
              </a:rPr>
              <a:t>Add Reservoir Station- </a:t>
            </a:r>
            <a:r>
              <a:rPr lang="en-IN" sz="2000" dirty="0" smtClean="0">
                <a:solidFill>
                  <a:srgbClr val="FF0000"/>
                </a:solidFill>
                <a:latin typeface="Arial" panose="020B0604020202020204" pitchFamily="34" charset="0"/>
                <a:cs typeface="Arial" panose="020B0604020202020204" pitchFamily="34" charset="0"/>
              </a:rPr>
              <a:t> </a:t>
            </a:r>
            <a:r>
              <a:rPr lang="en-IN" sz="2000" dirty="0" smtClean="0">
                <a:latin typeface="Arial" panose="020B0604020202020204" pitchFamily="34" charset="0"/>
                <a:cs typeface="Arial" panose="020B0604020202020204" pitchFamily="34" charset="0"/>
              </a:rPr>
              <a:t>Click on Add Station Button .</a:t>
            </a:r>
            <a:br>
              <a:rPr lang="en-IN" sz="2000" dirty="0" smtClean="0">
                <a:latin typeface="Arial" panose="020B0604020202020204" pitchFamily="34" charset="0"/>
                <a:cs typeface="Arial" panose="020B0604020202020204" pitchFamily="34" charset="0"/>
              </a:rPr>
            </a:br>
            <a:r>
              <a:rPr lang="en-IN" sz="2000" dirty="0">
                <a:latin typeface="Arial" panose="020B0604020202020204" pitchFamily="34" charset="0"/>
                <a:cs typeface="Arial" panose="020B0604020202020204" pitchFamily="34" charset="0"/>
              </a:rPr>
              <a:t>-</a:t>
            </a:r>
            <a:r>
              <a:rPr lang="en-IN" sz="2000" dirty="0" smtClean="0">
                <a:latin typeface="Arial" panose="020B0604020202020204" pitchFamily="34" charset="0"/>
                <a:cs typeface="Arial" panose="020B0604020202020204" pitchFamily="34" charset="0"/>
              </a:rPr>
              <a:t> Fill Agency Meta data , Station Type, Generic &amp; Administrative Detail</a:t>
            </a:r>
            <a:br>
              <a:rPr lang="en-IN" sz="2000" dirty="0" smtClean="0">
                <a:latin typeface="Arial" panose="020B0604020202020204" pitchFamily="34" charset="0"/>
                <a:cs typeface="Arial" panose="020B0604020202020204" pitchFamily="34" charset="0"/>
              </a:rPr>
            </a:br>
            <a:r>
              <a:rPr lang="en-IN" sz="2000" dirty="0" smtClean="0">
                <a:latin typeface="Arial" panose="020B0604020202020204" pitchFamily="34" charset="0"/>
                <a:cs typeface="Arial" panose="020B0604020202020204" pitchFamily="34" charset="0"/>
              </a:rPr>
              <a:t>- Click on Reservoir Check Box   and Enter the Station Code/Name, Date of Establishment</a:t>
            </a:r>
            <a:endParaRPr lang="en-IN" sz="2000" b="1"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endParaRPr lang="en-IN" dirty="0"/>
          </a:p>
        </p:txBody>
      </p:sp>
    </p:spTree>
    <p:extLst>
      <p:ext uri="{BB962C8B-B14F-4D97-AF65-F5344CB8AC3E}">
        <p14:creationId xmlns:p14="http://schemas.microsoft.com/office/powerpoint/2010/main" val="377846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4432" y="1159569"/>
            <a:ext cx="11339037" cy="5474304"/>
          </a:xfrm>
          <a:prstGeom prst="rect">
            <a:avLst/>
          </a:prstGeom>
        </p:spPr>
      </p:pic>
      <p:sp>
        <p:nvSpPr>
          <p:cNvPr id="4" name="Title 3"/>
          <p:cNvSpPr>
            <a:spLocks noGrp="1"/>
          </p:cNvSpPr>
          <p:nvPr>
            <p:ph type="title"/>
          </p:nvPr>
        </p:nvSpPr>
        <p:spPr/>
        <p:txBody>
          <a:bodyPr>
            <a:normAutofit/>
          </a:bodyPr>
          <a:lstStyle/>
          <a:p>
            <a:r>
              <a:rPr lang="en-IN" sz="2000" dirty="0" smtClean="0">
                <a:latin typeface="Arial" panose="020B0604020202020204" pitchFamily="34" charset="0"/>
                <a:cs typeface="Arial" panose="020B0604020202020204" pitchFamily="34" charset="0"/>
              </a:rPr>
              <a:t>- Select Site/Additional Information Tab</a:t>
            </a:r>
            <a:br>
              <a:rPr lang="en-IN" sz="2000" dirty="0" smtClean="0">
                <a:latin typeface="Arial" panose="020B0604020202020204" pitchFamily="34" charset="0"/>
                <a:cs typeface="Arial" panose="020B0604020202020204" pitchFamily="34" charset="0"/>
              </a:rPr>
            </a:br>
            <a:r>
              <a:rPr lang="en-IN" sz="2000" dirty="0" smtClean="0">
                <a:latin typeface="Arial" panose="020B0604020202020204" pitchFamily="34" charset="0"/>
                <a:cs typeface="Arial" panose="020B0604020202020204" pitchFamily="34" charset="0"/>
              </a:rPr>
              <a:t>- Select Reservoir Name and Structure Name under </a:t>
            </a:r>
            <a:r>
              <a:rPr lang="en-IN" sz="2000" dirty="0">
                <a:latin typeface="Arial" panose="020B0604020202020204" pitchFamily="34" charset="0"/>
                <a:cs typeface="Arial" panose="020B0604020202020204" pitchFamily="34" charset="0"/>
              </a:rPr>
              <a:t>Site/Additional Information Tab</a:t>
            </a:r>
          </a:p>
        </p:txBody>
      </p:sp>
      <p:sp>
        <p:nvSpPr>
          <p:cNvPr id="5" name="Content Placeholder 4"/>
          <p:cNvSpPr>
            <a:spLocks noGrp="1"/>
          </p:cNvSpPr>
          <p:nvPr>
            <p:ph idx="1"/>
          </p:nvPr>
        </p:nvSpPr>
        <p:spPr/>
        <p:txBody>
          <a:bodyPr/>
          <a:lstStyle/>
          <a:p>
            <a:endParaRPr lang="en-IN" dirty="0"/>
          </a:p>
        </p:txBody>
      </p:sp>
    </p:spTree>
    <p:extLst>
      <p:ext uri="{BB962C8B-B14F-4D97-AF65-F5344CB8AC3E}">
        <p14:creationId xmlns:p14="http://schemas.microsoft.com/office/powerpoint/2010/main" val="2555400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874" y="984739"/>
            <a:ext cx="11136215" cy="5605976"/>
          </a:xfrm>
          <a:prstGeom prst="rect">
            <a:avLst/>
          </a:prstGeom>
        </p:spPr>
      </p:pic>
      <p:sp>
        <p:nvSpPr>
          <p:cNvPr id="4" name="Title 3"/>
          <p:cNvSpPr>
            <a:spLocks noGrp="1"/>
          </p:cNvSpPr>
          <p:nvPr>
            <p:ph type="title"/>
          </p:nvPr>
        </p:nvSpPr>
        <p:spPr>
          <a:xfrm>
            <a:off x="604434" y="182880"/>
            <a:ext cx="10983132" cy="1013511"/>
          </a:xfrm>
        </p:spPr>
        <p:txBody>
          <a:bodyPr>
            <a:normAutofit/>
          </a:bodyPr>
          <a:lstStyle/>
          <a:p>
            <a:r>
              <a:rPr lang="en-IN" sz="2000" dirty="0" smtClean="0">
                <a:latin typeface="Arial" panose="020B0604020202020204" pitchFamily="34" charset="0"/>
                <a:cs typeface="Arial" panose="020B0604020202020204" pitchFamily="34" charset="0"/>
              </a:rPr>
              <a:t>- Select “Category” Tab </a:t>
            </a:r>
            <a:br>
              <a:rPr lang="en-IN" sz="2000" dirty="0" smtClean="0">
                <a:latin typeface="Arial" panose="020B0604020202020204" pitchFamily="34" charset="0"/>
                <a:cs typeface="Arial" panose="020B0604020202020204" pitchFamily="34" charset="0"/>
              </a:rPr>
            </a:br>
            <a:r>
              <a:rPr lang="en-IN" sz="2000" dirty="0" smtClean="0">
                <a:latin typeface="Arial" panose="020B0604020202020204" pitchFamily="34" charset="0"/>
                <a:cs typeface="Arial" panose="020B0604020202020204" pitchFamily="34" charset="0"/>
              </a:rPr>
              <a:t>- Select the Category Name</a:t>
            </a:r>
            <a:endParaRPr lang="en-IN" sz="2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124179" y="984739"/>
            <a:ext cx="11463386" cy="5192224"/>
          </a:xfrm>
        </p:spPr>
        <p:txBody>
          <a:bodyPr/>
          <a:lstStyle/>
          <a:p>
            <a:endParaRPr lang="en-IN" dirty="0"/>
          </a:p>
        </p:txBody>
      </p:sp>
    </p:spTree>
    <p:extLst>
      <p:ext uri="{BB962C8B-B14F-4D97-AF65-F5344CB8AC3E}">
        <p14:creationId xmlns:p14="http://schemas.microsoft.com/office/powerpoint/2010/main" val="3573644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7142" y="1041009"/>
            <a:ext cx="11458532" cy="5548783"/>
          </a:xfrm>
          <a:prstGeom prst="rect">
            <a:avLst/>
          </a:prstGeom>
        </p:spPr>
      </p:pic>
      <p:sp>
        <p:nvSpPr>
          <p:cNvPr id="3" name="Title 2"/>
          <p:cNvSpPr>
            <a:spLocks noGrp="1"/>
          </p:cNvSpPr>
          <p:nvPr>
            <p:ph type="title"/>
          </p:nvPr>
        </p:nvSpPr>
        <p:spPr/>
        <p:txBody>
          <a:bodyPr>
            <a:normAutofit/>
          </a:bodyPr>
          <a:lstStyle/>
          <a:p>
            <a:r>
              <a:rPr lang="en-IN" sz="2000" dirty="0" smtClean="0">
                <a:latin typeface="Arial" panose="020B0604020202020204" pitchFamily="34" charset="0"/>
                <a:cs typeface="Arial" panose="020B0604020202020204" pitchFamily="34" charset="0"/>
              </a:rPr>
              <a:t>-Click on Add/Update Reservoir Detail Tab. </a:t>
            </a:r>
            <a:br>
              <a:rPr lang="en-IN" sz="2000" dirty="0" smtClean="0">
                <a:latin typeface="Arial" panose="020B0604020202020204" pitchFamily="34" charset="0"/>
                <a:cs typeface="Arial" panose="020B0604020202020204" pitchFamily="34" charset="0"/>
              </a:rPr>
            </a:br>
            <a:r>
              <a:rPr lang="en-IN" sz="2000" dirty="0" smtClean="0">
                <a:latin typeface="Arial" panose="020B0604020202020204" pitchFamily="34" charset="0"/>
                <a:cs typeface="Arial" panose="020B0604020202020204" pitchFamily="34" charset="0"/>
              </a:rPr>
              <a:t>- Select Reservoir and Structure Name</a:t>
            </a:r>
            <a:endParaRPr lang="en-IN" sz="2000"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endParaRPr lang="en-IN"/>
          </a:p>
        </p:txBody>
      </p:sp>
    </p:spTree>
    <p:extLst>
      <p:ext uri="{BB962C8B-B14F-4D97-AF65-F5344CB8AC3E}">
        <p14:creationId xmlns:p14="http://schemas.microsoft.com/office/powerpoint/2010/main" val="3572245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5760" y="948475"/>
            <a:ext cx="11494843" cy="5752068"/>
          </a:xfrm>
          <a:prstGeom prst="rect">
            <a:avLst/>
          </a:prstGeom>
        </p:spPr>
      </p:pic>
      <p:sp>
        <p:nvSpPr>
          <p:cNvPr id="4" name="Title 3"/>
          <p:cNvSpPr>
            <a:spLocks noGrp="1"/>
          </p:cNvSpPr>
          <p:nvPr>
            <p:ph type="title"/>
          </p:nvPr>
        </p:nvSpPr>
        <p:spPr/>
        <p:txBody>
          <a:bodyPr>
            <a:normAutofit/>
          </a:bodyPr>
          <a:lstStyle/>
          <a:p>
            <a:r>
              <a:rPr lang="en-IN" sz="2000" dirty="0" smtClean="0">
                <a:latin typeface="Arial" panose="020B0604020202020204" pitchFamily="34" charset="0"/>
                <a:cs typeface="Arial" panose="020B0604020202020204" pitchFamily="34" charset="0"/>
              </a:rPr>
              <a:t>Click on Save button. Reservoir Station will be saved</a:t>
            </a:r>
            <a:endParaRPr lang="en-IN" sz="2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365761" y="1196391"/>
            <a:ext cx="11221804" cy="4980572"/>
          </a:xfrm>
        </p:spPr>
        <p:txBody>
          <a:bodyPr/>
          <a:lstStyle/>
          <a:p>
            <a:endParaRPr lang="en-IN" dirty="0"/>
          </a:p>
        </p:txBody>
      </p:sp>
    </p:spTree>
    <p:extLst>
      <p:ext uri="{BB962C8B-B14F-4D97-AF65-F5344CB8AC3E}">
        <p14:creationId xmlns:p14="http://schemas.microsoft.com/office/powerpoint/2010/main" val="2530248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6FA85D-3B0A-4E0C-B8AC-042993910A93}"/>
              </a:ext>
            </a:extLst>
          </p:cNvPr>
          <p:cNvSpPr txBox="1">
            <a:spLocks/>
          </p:cNvSpPr>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endParaRPr lang="en-US" sz="1800" dirty="0">
              <a:solidFill>
                <a:schemeClr val="bg1"/>
              </a:solidFill>
              <a:latin typeface="+mj-lt"/>
              <a:ea typeface="+mn-ea"/>
              <a:cs typeface="+mn-cs"/>
            </a:endParaRPr>
          </a:p>
        </p:txBody>
      </p:sp>
      <p:sp>
        <p:nvSpPr>
          <p:cNvPr id="4" name="Subtitle 2">
            <a:extLst>
              <a:ext uri="{FF2B5EF4-FFF2-40B4-BE49-F238E27FC236}">
                <a16:creationId xmlns:a16="http://schemas.microsoft.com/office/drawing/2014/main" id="{0FE0F52F-ADF1-4011-A51B-92383D0AB7F8}"/>
              </a:ext>
            </a:extLst>
          </p:cNvPr>
          <p:cNvSpPr txBox="1">
            <a:spLocks/>
          </p:cNvSpPr>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smtClean="0"/>
              <a:t>.</a:t>
            </a:r>
            <a:endParaRPr lang="en-US" sz="1200" dirty="0"/>
          </a:p>
          <a:p>
            <a:endParaRPr lang="en-US" sz="1200" u="sng" dirty="0"/>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7" name="Rectangle 3"/>
          <p:cNvSpPr>
            <a:spLocks noChangeArrowheads="1"/>
          </p:cNvSpPr>
          <p:nvPr/>
        </p:nvSpPr>
        <p:spPr bwMode="auto">
          <a:xfrm>
            <a:off x="5695892" y="-773906"/>
            <a:ext cx="80021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1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smtClean="0">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ctrTitle"/>
          </p:nvPr>
        </p:nvSpPr>
        <p:spPr>
          <a:xfrm>
            <a:off x="1381126" y="2702859"/>
            <a:ext cx="9144000" cy="878540"/>
          </a:xfrm>
        </p:spPr>
        <p:txBody>
          <a:bodyPr/>
          <a:lstStyle/>
          <a:p>
            <a:r>
              <a:rPr lang="en-IN" sz="3600" b="1" dirty="0">
                <a:solidFill>
                  <a:srgbClr val="002060"/>
                </a:solidFill>
                <a:latin typeface="Arial" panose="020B0604020202020204" pitchFamily="34" charset="0"/>
                <a:cs typeface="Arial" panose="020B0604020202020204" pitchFamily="34" charset="0"/>
              </a:rPr>
              <a:t>Welcome Note &amp; WIMS Project Objective</a:t>
            </a:r>
            <a:endParaRPr lang="en-IN" sz="3600" dirty="0">
              <a:solidFill>
                <a:srgbClr val="002060"/>
              </a:solidFill>
              <a:latin typeface="Arial" panose="020B0604020202020204" pitchFamily="34" charset="0"/>
              <a:cs typeface="Arial" panose="020B0604020202020204" pitchFamily="34" charset="0"/>
            </a:endParaRPr>
          </a:p>
        </p:txBody>
      </p:sp>
      <p:pic>
        <p:nvPicPr>
          <p:cNvPr id="8"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0936" y="358726"/>
            <a:ext cx="661181" cy="103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3663319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4434" y="685800"/>
            <a:ext cx="10983132" cy="510591"/>
          </a:xfrm>
        </p:spPr>
        <p:txBody>
          <a:bodyPr>
            <a:normAutofit fontScale="90000"/>
          </a:bodyPr>
          <a:lstStyle/>
          <a:p>
            <a:r>
              <a:rPr lang="en-US" sz="2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Ground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Water Station-</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You</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can </a:t>
            </a:r>
            <a:r>
              <a:rPr lang="en-US" sz="2000" dirty="0" smtClean="0">
                <a:latin typeface="Arial" panose="020B0604020202020204" pitchFamily="34" charset="0"/>
                <a:ea typeface="Times New Roman" panose="02020603050405020304" pitchFamily="18" charset="0"/>
                <a:cs typeface="Arial" panose="020B0604020202020204" pitchFamily="34" charset="0"/>
              </a:rPr>
              <a:t>add  Ground </a:t>
            </a:r>
            <a:r>
              <a:rPr lang="en-US" sz="2000" dirty="0">
                <a:latin typeface="Arial" panose="020B0604020202020204" pitchFamily="34" charset="0"/>
                <a:ea typeface="Times New Roman" panose="02020603050405020304" pitchFamily="18" charset="0"/>
                <a:cs typeface="Arial" panose="020B0604020202020204" pitchFamily="34" charset="0"/>
              </a:rPr>
              <a:t>Water stations (Manual Station/ Telemetric </a:t>
            </a:r>
            <a:r>
              <a:rPr lang="en-US" sz="2000" dirty="0" smtClean="0">
                <a:latin typeface="Arial" panose="020B0604020202020204" pitchFamily="34" charset="0"/>
                <a:ea typeface="Times New Roman" panose="02020603050405020304" pitchFamily="18" charset="0"/>
                <a:cs typeface="Arial" panose="020B0604020202020204" pitchFamily="34" charset="0"/>
              </a:rPr>
              <a:t>Station) </a:t>
            </a:r>
            <a:r>
              <a:rPr lang="en-US" sz="2000" dirty="0">
                <a:latin typeface="Arial" panose="020B0604020202020204" pitchFamily="34" charset="0"/>
                <a:ea typeface="Times New Roman" panose="02020603050405020304" pitchFamily="18" charset="0"/>
                <a:cs typeface="Arial" panose="020B0604020202020204" pitchFamily="34" charset="0"/>
              </a:rPr>
              <a:t>from Station Management section. </a:t>
            </a:r>
            <a:r>
              <a:rPr lang="en-US" sz="2000" dirty="0" smtClean="0">
                <a:latin typeface="Arial" panose="020B0604020202020204" pitchFamily="34" charset="0"/>
                <a:ea typeface="Times New Roman" panose="02020603050405020304" pitchFamily="18" charset="0"/>
                <a:cs typeface="Arial" panose="020B0604020202020204" pitchFamily="34" charset="0"/>
              </a:rPr>
              <a:t/>
            </a:r>
            <a:br>
              <a:rPr lang="en-US" sz="2000" dirty="0" smtClean="0">
                <a:latin typeface="Arial" panose="020B0604020202020204" pitchFamily="34" charset="0"/>
                <a:ea typeface="Times New Roman" panose="02020603050405020304" pitchFamily="18" charset="0"/>
                <a:cs typeface="Arial" panose="020B0604020202020204" pitchFamily="34" charset="0"/>
              </a:rPr>
            </a:br>
            <a:r>
              <a:rPr lang="en-US" sz="2000" dirty="0" smtClean="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Click on “ </a:t>
            </a:r>
            <a:r>
              <a:rPr lang="en-US" sz="2000" dirty="0" smtClean="0">
                <a:latin typeface="Arial" panose="020B0604020202020204" pitchFamily="34" charset="0"/>
                <a:cs typeface="Arial" panose="020B0604020202020204" pitchFamily="34" charset="0"/>
              </a:rPr>
              <a:t>Station Management” button.   </a:t>
            </a:r>
            <a:r>
              <a:rPr lang="en-IN" sz="2000" u="sng" dirty="0">
                <a:latin typeface="Arial" panose="020B0604020202020204" pitchFamily="34" charset="0"/>
                <a:cs typeface="Arial" panose="020B0604020202020204" pitchFamily="34" charset="0"/>
              </a:rPr>
              <a:t/>
            </a:r>
            <a:br>
              <a:rPr lang="en-IN" sz="2000" u="sng"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IN" sz="20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565594" y="1371600"/>
            <a:ext cx="10548546" cy="4805363"/>
          </a:xfrm>
          <a:prstGeom prst="rect">
            <a:avLst/>
          </a:prstGeom>
        </p:spPr>
      </p:pic>
    </p:spTree>
    <p:extLst>
      <p:ext uri="{BB962C8B-B14F-4D97-AF65-F5344CB8AC3E}">
        <p14:creationId xmlns:p14="http://schemas.microsoft.com/office/powerpoint/2010/main" val="2268517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4434" y="1230731"/>
            <a:ext cx="10210598" cy="4946232"/>
          </a:xfrm>
          <a:prstGeom prst="rect">
            <a:avLst/>
          </a:prstGeom>
        </p:spPr>
      </p:pic>
      <p:sp>
        <p:nvSpPr>
          <p:cNvPr id="3" name="Title 2"/>
          <p:cNvSpPr>
            <a:spLocks noGrp="1"/>
          </p:cNvSpPr>
          <p:nvPr>
            <p:ph type="title"/>
          </p:nvPr>
        </p:nvSpPr>
        <p:spPr/>
        <p:txBody>
          <a:bodyPr>
            <a:normAutofit/>
          </a:bodyPr>
          <a:lstStyle/>
          <a:p>
            <a:r>
              <a:rPr lang="en-IN" sz="1800" dirty="0" smtClean="0">
                <a:latin typeface="Arial" panose="020B0604020202020204" pitchFamily="34" charset="0"/>
                <a:cs typeface="Arial" panose="020B0604020202020204" pitchFamily="34" charset="0"/>
              </a:rPr>
              <a:t>Station Management Page is open.</a:t>
            </a:r>
            <a:br>
              <a:rPr lang="en-IN" sz="1800" dirty="0" smtClean="0">
                <a:latin typeface="Arial" panose="020B0604020202020204" pitchFamily="34" charset="0"/>
                <a:cs typeface="Arial" panose="020B0604020202020204" pitchFamily="34" charset="0"/>
              </a:rPr>
            </a:br>
            <a:endParaRPr lang="en-I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408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7847" y="1240628"/>
            <a:ext cx="9625853" cy="4936335"/>
          </a:xfrm>
          <a:prstGeom prst="rect">
            <a:avLst/>
          </a:prstGeom>
        </p:spPr>
      </p:pic>
      <p:sp>
        <p:nvSpPr>
          <p:cNvPr id="3" name="Title 2"/>
          <p:cNvSpPr>
            <a:spLocks noGrp="1"/>
          </p:cNvSpPr>
          <p:nvPr>
            <p:ph type="title"/>
          </p:nvPr>
        </p:nvSpPr>
        <p:spPr/>
        <p:txBody>
          <a:bodyPr>
            <a:normAutofit fontScale="90000"/>
          </a:bodyPr>
          <a:lstStyle/>
          <a:p>
            <a:r>
              <a:rPr lang="en-IN" sz="1800" dirty="0">
                <a:latin typeface="Arial" panose="020B0604020202020204" pitchFamily="34" charset="0"/>
                <a:cs typeface="Arial" panose="020B0604020202020204" pitchFamily="34" charset="0"/>
              </a:rPr>
              <a:t>- Click on </a:t>
            </a:r>
            <a:r>
              <a:rPr lang="en-IN" sz="1800" dirty="0" smtClean="0">
                <a:latin typeface="Arial" panose="020B0604020202020204" pitchFamily="34" charset="0"/>
                <a:cs typeface="Arial" panose="020B0604020202020204" pitchFamily="34" charset="0"/>
              </a:rPr>
              <a:t>“Ground Station “ Station</a:t>
            </a:r>
            <a:r>
              <a:rPr lang="en-IN" sz="1800" dirty="0">
                <a:latin typeface="Arial" panose="020B0604020202020204" pitchFamily="34" charset="0"/>
                <a:cs typeface="Arial" panose="020B0604020202020204" pitchFamily="34" charset="0"/>
              </a:rPr>
              <a:t>” </a:t>
            </a:r>
            <a:r>
              <a:rPr lang="en-IN" sz="1800" dirty="0" smtClean="0">
                <a:latin typeface="Arial" panose="020B0604020202020204" pitchFamily="34" charset="0"/>
                <a:cs typeface="Arial" panose="020B0604020202020204" pitchFamily="34" charset="0"/>
              </a:rPr>
              <a:t>button. Total Number of Ground Station will be displayed on Screen</a:t>
            </a:r>
            <a:br>
              <a:rPr lang="en-IN" sz="1800" dirty="0" smtClean="0">
                <a:latin typeface="Arial" panose="020B0604020202020204" pitchFamily="34" charset="0"/>
                <a:cs typeface="Arial" panose="020B0604020202020204" pitchFamily="34" charset="0"/>
              </a:rPr>
            </a:br>
            <a:r>
              <a:rPr lang="en-IN" sz="1800" dirty="0" smtClean="0">
                <a:latin typeface="Arial" panose="020B0604020202020204" pitchFamily="34" charset="0"/>
                <a:cs typeface="Arial" panose="020B0604020202020204" pitchFamily="34" charset="0"/>
              </a:rPr>
              <a:t>- Add Station &amp; Clear Filter buttons are shown</a:t>
            </a:r>
            <a:br>
              <a:rPr lang="en-IN" sz="1800" dirty="0" smtClean="0">
                <a:latin typeface="Arial" panose="020B0604020202020204" pitchFamily="34" charset="0"/>
                <a:cs typeface="Arial" panose="020B0604020202020204" pitchFamily="34" charset="0"/>
              </a:rPr>
            </a:br>
            <a:r>
              <a:rPr lang="en-IN" sz="1800" dirty="0" smtClean="0">
                <a:latin typeface="Arial" panose="020B0604020202020204" pitchFamily="34" charset="0"/>
                <a:cs typeface="Arial" panose="020B0604020202020204" pitchFamily="34" charset="0"/>
              </a:rPr>
              <a:t>- Search &amp; Advanced Search option is displayed on Screen</a:t>
            </a:r>
            <a:br>
              <a:rPr lang="en-IN" sz="1800" dirty="0" smtClean="0">
                <a:latin typeface="Arial" panose="020B0604020202020204" pitchFamily="34" charset="0"/>
                <a:cs typeface="Arial" panose="020B0604020202020204" pitchFamily="34" charset="0"/>
              </a:rPr>
            </a:br>
            <a:endParaRPr lang="en-IN" sz="1800" dirty="0"/>
          </a:p>
        </p:txBody>
      </p:sp>
    </p:spTree>
    <p:extLst>
      <p:ext uri="{BB962C8B-B14F-4D97-AF65-F5344CB8AC3E}">
        <p14:creationId xmlns:p14="http://schemas.microsoft.com/office/powerpoint/2010/main" val="133773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33996" y="1452282"/>
            <a:ext cx="10582043" cy="4724681"/>
          </a:xfrm>
          <a:prstGeom prst="rect">
            <a:avLst/>
          </a:prstGeom>
        </p:spPr>
      </p:pic>
      <p:sp>
        <p:nvSpPr>
          <p:cNvPr id="3" name="Title 2"/>
          <p:cNvSpPr>
            <a:spLocks noGrp="1"/>
          </p:cNvSpPr>
          <p:nvPr>
            <p:ph type="title"/>
          </p:nvPr>
        </p:nvSpPr>
        <p:spPr/>
        <p:txBody>
          <a:bodyPr>
            <a:normAutofit fontScale="90000"/>
          </a:bodyPr>
          <a:lstStyle/>
          <a:p>
            <a:r>
              <a:rPr lang="en-IN" sz="2200" b="1" dirty="0" smtClean="0">
                <a:solidFill>
                  <a:srgbClr val="FF0000"/>
                </a:solidFill>
                <a:latin typeface="Arial" panose="020B0604020202020204" pitchFamily="34" charset="0"/>
                <a:cs typeface="Arial" panose="020B0604020202020204" pitchFamily="34" charset="0"/>
              </a:rPr>
              <a:t>Create New Ground Water Station:</a:t>
            </a:r>
            <a:r>
              <a:rPr lang="en-IN" dirty="0" smtClean="0"/>
              <a:t/>
            </a:r>
            <a:br>
              <a:rPr lang="en-IN" dirty="0" smtClean="0"/>
            </a:br>
            <a:r>
              <a:rPr lang="en-IN" dirty="0" smtClean="0"/>
              <a:t>-</a:t>
            </a:r>
            <a:r>
              <a:rPr lang="en-IN" sz="2000" dirty="0" smtClean="0">
                <a:latin typeface="Arial" panose="020B0604020202020204" pitchFamily="34" charset="0"/>
                <a:cs typeface="Arial" panose="020B0604020202020204" pitchFamily="34" charset="0"/>
              </a:rPr>
              <a:t>Click on “ Add Station” button. Station Characteristics Page is displayed on screen</a:t>
            </a:r>
            <a:endParaRPr lang="en-I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681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Content Placeholder 25"/>
          <p:cNvPicPr>
            <a:picLocks noGrp="1" noChangeAspect="1"/>
          </p:cNvPicPr>
          <p:nvPr>
            <p:ph idx="1"/>
          </p:nvPr>
        </p:nvPicPr>
        <p:blipFill>
          <a:blip r:embed="rId2"/>
          <a:stretch>
            <a:fillRect/>
          </a:stretch>
        </p:blipFill>
        <p:spPr>
          <a:xfrm>
            <a:off x="725434" y="1317812"/>
            <a:ext cx="10141806" cy="4859151"/>
          </a:xfrm>
          <a:prstGeom prst="rect">
            <a:avLst/>
          </a:prstGeom>
        </p:spPr>
      </p:pic>
      <p:sp>
        <p:nvSpPr>
          <p:cNvPr id="3" name="Title 2"/>
          <p:cNvSpPr>
            <a:spLocks noGrp="1"/>
          </p:cNvSpPr>
          <p:nvPr>
            <p:ph type="title"/>
          </p:nvPr>
        </p:nvSpPr>
        <p:spPr/>
        <p:txBody>
          <a:bodyPr>
            <a:normAutofit fontScale="90000"/>
          </a:bodyPr>
          <a:lstStyle/>
          <a:p>
            <a:r>
              <a:rPr lang="en-IN" sz="1800" dirty="0" smtClean="0">
                <a:latin typeface="Arial" panose="020B0604020202020204" pitchFamily="34" charset="0"/>
                <a:cs typeface="Arial" panose="020B0604020202020204" pitchFamily="34" charset="0"/>
              </a:rPr>
              <a:t>- </a:t>
            </a:r>
            <a:r>
              <a:rPr lang="en-IN" sz="1800" b="1" dirty="0" smtClean="0">
                <a:latin typeface="Arial" panose="020B0604020202020204" pitchFamily="34" charset="0"/>
                <a:cs typeface="Arial" panose="020B0604020202020204" pitchFamily="34" charset="0"/>
              </a:rPr>
              <a:t>Add Agency details </a:t>
            </a:r>
            <a:r>
              <a:rPr lang="en-IN" sz="1800" dirty="0" smtClean="0">
                <a:latin typeface="Arial" panose="020B0604020202020204" pitchFamily="34" charset="0"/>
                <a:cs typeface="Arial" panose="020B0604020202020204" pitchFamily="34" charset="0"/>
              </a:rPr>
              <a:t>(</a:t>
            </a:r>
            <a:r>
              <a:rPr lang="en-GB" sz="1800" dirty="0" smtClean="0">
                <a:latin typeface="Arial" panose="020B0604020202020204" pitchFamily="34" charset="0"/>
                <a:cs typeface="Arial" panose="020B0604020202020204" pitchFamily="34" charset="0"/>
              </a:rPr>
              <a:t>Agency Name, State /Regional </a:t>
            </a:r>
            <a:r>
              <a:rPr lang="en-GB" sz="1800" dirty="0">
                <a:latin typeface="Arial" panose="020B0604020202020204" pitchFamily="34" charset="0"/>
                <a:cs typeface="Arial" panose="020B0604020202020204" pitchFamily="34" charset="0"/>
              </a:rPr>
              <a:t>Office</a:t>
            </a:r>
            <a:r>
              <a:rPr lang="en-GB" sz="1800" dirty="0" smtClean="0">
                <a:latin typeface="Arial" panose="020B0604020202020204" pitchFamily="34" charset="0"/>
                <a:cs typeface="Arial" panose="020B0604020202020204" pitchFamily="34" charset="0"/>
              </a:rPr>
              <a:t>, Circle Office, Divisional Office, Sub-divisional </a:t>
            </a:r>
            <a:r>
              <a:rPr lang="en-GB" sz="1800" dirty="0">
                <a:latin typeface="Arial" panose="020B0604020202020204" pitchFamily="34" charset="0"/>
                <a:cs typeface="Arial" panose="020B0604020202020204" pitchFamily="34" charset="0"/>
              </a:rPr>
              <a:t>Office</a:t>
            </a:r>
            <a:r>
              <a:rPr lang="en-GB" sz="1800" dirty="0" smtClean="0">
                <a:latin typeface="Arial" panose="020B0604020202020204" pitchFamily="34" charset="0"/>
                <a:cs typeface="Arial" panose="020B0604020202020204" pitchFamily="34" charset="0"/>
              </a:rPr>
              <a:t>, &amp; Section Office)</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t>
            </a:r>
            <a:r>
              <a:rPr lang="en-GB" sz="1800" b="1" dirty="0" smtClean="0">
                <a:latin typeface="Arial" panose="020B0604020202020204" pitchFamily="34" charset="0"/>
                <a:cs typeface="Arial" panose="020B0604020202020204" pitchFamily="34" charset="0"/>
              </a:rPr>
              <a:t>Click Station Type as “ Ground Water “   </a:t>
            </a:r>
            <a:r>
              <a:rPr lang="en-GB" sz="1800" dirty="0" smtClean="0">
                <a:latin typeface="Arial" panose="020B0604020202020204" pitchFamily="34" charset="0"/>
                <a:cs typeface="Arial" panose="020B0604020202020204" pitchFamily="34" charset="0"/>
              </a:rPr>
              <a:t>and select the respective radio button</a:t>
            </a:r>
            <a:endParaRPr lang="en-I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1222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9715" y="995083"/>
            <a:ext cx="11548167" cy="5537025"/>
          </a:xfrm>
          <a:prstGeom prst="rect">
            <a:avLst/>
          </a:prstGeom>
        </p:spPr>
      </p:pic>
      <p:sp>
        <p:nvSpPr>
          <p:cNvPr id="3" name="Title 2"/>
          <p:cNvSpPr>
            <a:spLocks noGrp="1"/>
          </p:cNvSpPr>
          <p:nvPr>
            <p:ph type="title"/>
          </p:nvPr>
        </p:nvSpPr>
        <p:spPr>
          <a:xfrm>
            <a:off x="604434" y="448629"/>
            <a:ext cx="10516284" cy="546454"/>
          </a:xfrm>
        </p:spPr>
        <p:txBody>
          <a:bodyPr>
            <a:normAutofit fontScale="90000"/>
          </a:bodyPr>
          <a:lstStyle/>
          <a:p>
            <a:r>
              <a:rPr lang="en-IN" sz="1800" dirty="0" smtClean="0">
                <a:latin typeface="Arial" panose="020B0604020202020204" pitchFamily="34" charset="0"/>
                <a:cs typeface="Arial" panose="020B0604020202020204" pitchFamily="34" charset="0"/>
              </a:rPr>
              <a:t>Fill all the mandatory input fields like Station Name, Generic Information(Administrative &amp; Geographical both)</a:t>
            </a:r>
            <a:endParaRPr lang="en-I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546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9936" y="1196390"/>
            <a:ext cx="11167630" cy="5325433"/>
          </a:xfrm>
          <a:prstGeom prst="rect">
            <a:avLst/>
          </a:prstGeom>
        </p:spPr>
      </p:pic>
      <p:sp>
        <p:nvSpPr>
          <p:cNvPr id="3" name="Title 2"/>
          <p:cNvSpPr>
            <a:spLocks noGrp="1"/>
          </p:cNvSpPr>
          <p:nvPr>
            <p:ph type="title"/>
          </p:nvPr>
        </p:nvSpPr>
        <p:spPr/>
        <p:txBody>
          <a:bodyPr>
            <a:normAutofit/>
          </a:bodyPr>
          <a:lstStyle/>
          <a:p>
            <a:r>
              <a:rPr lang="en-IN" sz="1800" dirty="0" smtClean="0">
                <a:latin typeface="Arial" panose="020B0604020202020204" pitchFamily="34" charset="0"/>
                <a:cs typeface="Arial" panose="020B0604020202020204" pitchFamily="34" charset="0"/>
              </a:rPr>
              <a:t>-Add Address under Site </a:t>
            </a:r>
            <a:r>
              <a:rPr lang="en-IN" sz="1800" dirty="0">
                <a:latin typeface="Arial" panose="020B0604020202020204" pitchFamily="34" charset="0"/>
                <a:cs typeface="Arial" panose="020B0604020202020204" pitchFamily="34" charset="0"/>
              </a:rPr>
              <a:t>/ Additional </a:t>
            </a:r>
            <a:r>
              <a:rPr lang="en-IN" sz="1800" dirty="0" smtClean="0">
                <a:latin typeface="Arial" panose="020B0604020202020204" pitchFamily="34" charset="0"/>
                <a:cs typeface="Arial" panose="020B0604020202020204" pitchFamily="34" charset="0"/>
              </a:rPr>
              <a:t>Information Tab for Ground water Station</a:t>
            </a:r>
            <a:endParaRPr lang="en-I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355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40829" y="400652"/>
            <a:ext cx="10983132" cy="747763"/>
          </a:xfrm>
        </p:spPr>
        <p:txBody>
          <a:bodyPr>
            <a:normAutofit/>
          </a:bodyPr>
          <a:lstStyle/>
          <a:p>
            <a:r>
              <a:rPr lang="en-IN" sz="1800" dirty="0" smtClean="0">
                <a:latin typeface="Arial" panose="020B0604020202020204" pitchFamily="34" charset="0"/>
                <a:cs typeface="Arial" panose="020B0604020202020204" pitchFamily="34" charset="0"/>
              </a:rPr>
              <a:t>- Add data type  for Category of Ground Water Station</a:t>
            </a:r>
            <a:endParaRPr lang="en-IN" sz="18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lstStyle/>
          <a:p>
            <a:endParaRPr lang="en-IN"/>
          </a:p>
        </p:txBody>
      </p:sp>
      <p:pic>
        <p:nvPicPr>
          <p:cNvPr id="6" name="Picture 5"/>
          <p:cNvPicPr>
            <a:picLocks noChangeAspect="1"/>
          </p:cNvPicPr>
          <p:nvPr/>
        </p:nvPicPr>
        <p:blipFill>
          <a:blip r:embed="rId2"/>
          <a:stretch>
            <a:fillRect/>
          </a:stretch>
        </p:blipFill>
        <p:spPr>
          <a:xfrm>
            <a:off x="540829" y="1300347"/>
            <a:ext cx="11110338" cy="5180480"/>
          </a:xfrm>
          <a:prstGeom prst="rect">
            <a:avLst/>
          </a:prstGeom>
        </p:spPr>
      </p:pic>
    </p:spTree>
    <p:extLst>
      <p:ext uri="{BB962C8B-B14F-4D97-AF65-F5344CB8AC3E}">
        <p14:creationId xmlns:p14="http://schemas.microsoft.com/office/powerpoint/2010/main" val="1475731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4435" y="1353044"/>
            <a:ext cx="10438028" cy="4823919"/>
          </a:xfrm>
          <a:prstGeom prst="rect">
            <a:avLst/>
          </a:prstGeom>
        </p:spPr>
      </p:pic>
      <p:sp>
        <p:nvSpPr>
          <p:cNvPr id="3" name="Title 2"/>
          <p:cNvSpPr>
            <a:spLocks noGrp="1"/>
          </p:cNvSpPr>
          <p:nvPr>
            <p:ph type="title"/>
          </p:nvPr>
        </p:nvSpPr>
        <p:spPr/>
        <p:txBody>
          <a:bodyPr>
            <a:normAutofit/>
          </a:bodyPr>
          <a:lstStyle/>
          <a:p>
            <a:r>
              <a:rPr lang="en-IN" sz="1800" dirty="0" smtClean="0">
                <a:latin typeface="Arial" panose="020B0604020202020204" pitchFamily="34" charset="0"/>
                <a:cs typeface="Arial" panose="020B0604020202020204" pitchFamily="34" charset="0"/>
              </a:rPr>
              <a:t>- Click on “Save” button. Ground Water Station will Saved Successfully</a:t>
            </a:r>
            <a:endParaRPr lang="en-I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76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4432" y="421734"/>
            <a:ext cx="10983132" cy="747763"/>
          </a:xfrm>
          <a:noFill/>
        </p:spPr>
        <p:txBody>
          <a:bodyPr>
            <a:normAutofit/>
          </a:bodyPr>
          <a:lstStyle/>
          <a:p>
            <a:r>
              <a:rPr lang="en-IN" sz="1800" dirty="0" smtClean="0">
                <a:latin typeface="Arial" panose="020B0604020202020204" pitchFamily="34" charset="0"/>
                <a:cs typeface="Arial" panose="020B0604020202020204" pitchFamily="34" charset="0"/>
              </a:rPr>
              <a:t>-Click on “ Go To Ground Water” button. Ground Water Module landing page opens and user can feed all the information of Ground Water Stations</a:t>
            </a:r>
            <a:endParaRPr lang="en-IN" sz="1800" dirty="0">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idx="1"/>
          </p:nvPr>
        </p:nvPicPr>
        <p:blipFill>
          <a:blip r:embed="rId2"/>
          <a:stretch>
            <a:fillRect/>
          </a:stretch>
        </p:blipFill>
        <p:spPr>
          <a:xfrm>
            <a:off x="496855" y="1302405"/>
            <a:ext cx="10892804" cy="5394230"/>
          </a:xfrm>
          <a:prstGeom prst="rect">
            <a:avLst/>
          </a:prstGeom>
        </p:spPr>
      </p:pic>
    </p:spTree>
    <p:extLst>
      <p:ext uri="{BB962C8B-B14F-4D97-AF65-F5344CB8AC3E}">
        <p14:creationId xmlns:p14="http://schemas.microsoft.com/office/powerpoint/2010/main" val="7155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 name="Rectangle 2"/>
          <p:cNvSpPr/>
          <p:nvPr/>
        </p:nvSpPr>
        <p:spPr>
          <a:xfrm>
            <a:off x="694341" y="579358"/>
            <a:ext cx="10733650" cy="5570756"/>
          </a:xfrm>
          <a:prstGeom prst="rect">
            <a:avLst/>
          </a:prstGeom>
        </p:spPr>
        <p:txBody>
          <a:bodyPr wrap="square">
            <a:spAutoFit/>
          </a:bodyPr>
          <a:lstStyle/>
          <a:p>
            <a:r>
              <a:rPr lang="en-GB" sz="2400" dirty="0">
                <a:solidFill>
                  <a:srgbClr val="FF0000"/>
                </a:solidFill>
                <a:latin typeface="Arial Black" panose="020B0A04020102020204" pitchFamily="34" charset="0"/>
              </a:rPr>
              <a:t> </a:t>
            </a:r>
            <a:r>
              <a:rPr lang="en-GB" sz="2400" dirty="0" smtClean="0">
                <a:solidFill>
                  <a:srgbClr val="FF0000"/>
                </a:solidFill>
                <a:latin typeface="Arial Black" panose="020B0A04020102020204" pitchFamily="34" charset="0"/>
              </a:rPr>
              <a:t>                             </a:t>
            </a:r>
          </a:p>
          <a:p>
            <a:r>
              <a:rPr lang="en-GB" sz="2400" dirty="0">
                <a:solidFill>
                  <a:srgbClr val="FF0000"/>
                </a:solidFill>
                <a:latin typeface="Arial Black" panose="020B0A04020102020204" pitchFamily="34" charset="0"/>
              </a:rPr>
              <a:t> </a:t>
            </a:r>
            <a:r>
              <a:rPr lang="en-GB" sz="2400" dirty="0" smtClean="0">
                <a:solidFill>
                  <a:srgbClr val="FF0000"/>
                </a:solidFill>
                <a:latin typeface="Arial Black" panose="020B0A04020102020204" pitchFamily="34" charset="0"/>
              </a:rPr>
              <a:t>                        </a:t>
            </a:r>
            <a:r>
              <a:rPr lang="en-GB" sz="4000" u="sng" dirty="0" smtClean="0">
                <a:solidFill>
                  <a:srgbClr val="FF0000"/>
                </a:solidFill>
                <a:latin typeface="Arial Black" panose="020B0A04020102020204" pitchFamily="34" charset="0"/>
              </a:rPr>
              <a:t>OVERVIEW OF WIMS</a:t>
            </a:r>
          </a:p>
          <a:p>
            <a:endParaRPr lang="en-GB" sz="2400" u="sng" dirty="0">
              <a:solidFill>
                <a:srgbClr val="FF0000"/>
              </a:solidFill>
              <a:latin typeface="Arial Black" panose="020B0A04020102020204" pitchFamily="34" charset="0"/>
            </a:endParaRPr>
          </a:p>
          <a:p>
            <a:endParaRPr lang="en-GB" sz="2400" u="sng" dirty="0" smtClean="0">
              <a:solidFill>
                <a:srgbClr val="FF0000"/>
              </a:solidFill>
              <a:latin typeface="Arial Black" panose="020B0A04020102020204" pitchFamily="34" charset="0"/>
            </a:endParaRPr>
          </a:p>
          <a:p>
            <a:pPr algn="ctr"/>
            <a:r>
              <a:rPr lang="en-GB" sz="2800" u="sng" dirty="0" smtClean="0">
                <a:solidFill>
                  <a:srgbClr val="FF0000"/>
                </a:solidFill>
                <a:latin typeface="Arial Black" panose="020B0A04020102020204" pitchFamily="34" charset="0"/>
              </a:rPr>
              <a:t>WIMS </a:t>
            </a:r>
            <a:r>
              <a:rPr lang="en-GB" sz="2800" u="sng" dirty="0">
                <a:solidFill>
                  <a:srgbClr val="FF0000"/>
                </a:solidFill>
                <a:latin typeface="Arial Black" panose="020B0A04020102020204" pitchFamily="34" charset="0"/>
              </a:rPr>
              <a:t>- "Water </a:t>
            </a:r>
            <a:r>
              <a:rPr lang="en-GB" sz="2800" u="sng" dirty="0" smtClean="0">
                <a:solidFill>
                  <a:srgbClr val="FF0000"/>
                </a:solidFill>
                <a:latin typeface="Arial Black" panose="020B0A04020102020204" pitchFamily="34" charset="0"/>
              </a:rPr>
              <a:t>Information </a:t>
            </a:r>
            <a:r>
              <a:rPr lang="en-GB" sz="2800" u="sng" dirty="0">
                <a:solidFill>
                  <a:srgbClr val="FF0000"/>
                </a:solidFill>
                <a:latin typeface="Arial Black" panose="020B0A04020102020204" pitchFamily="34" charset="0"/>
              </a:rPr>
              <a:t>Management System</a:t>
            </a:r>
            <a:r>
              <a:rPr lang="en-GB" sz="2800" u="sng" dirty="0" smtClean="0">
                <a:solidFill>
                  <a:srgbClr val="FF0000"/>
                </a:solidFill>
                <a:latin typeface="Arial Black" panose="020B0A04020102020204" pitchFamily="34" charset="0"/>
              </a:rPr>
              <a:t>"</a:t>
            </a:r>
          </a:p>
          <a:p>
            <a:endParaRPr lang="en-GB" dirty="0" smtClean="0">
              <a:latin typeface="Roboto"/>
            </a:endParaRPr>
          </a:p>
          <a:p>
            <a:endParaRPr lang="en-GB" dirty="0">
              <a:latin typeface="Roboto"/>
            </a:endParaRPr>
          </a:p>
          <a:p>
            <a:pPr marL="285750" indent="-285750">
              <a:buFont typeface="Wingdings" panose="05000000000000000000" pitchFamily="2" charset="2"/>
              <a:buChar char="v"/>
            </a:pPr>
            <a:r>
              <a:rPr lang="en-GB" dirty="0" smtClean="0"/>
              <a:t> </a:t>
            </a:r>
            <a:r>
              <a:rPr lang="en-GB" dirty="0"/>
              <a:t>WIMS is a web-based open source software system for managing data entry, primary data validation, data processing, storage etc. for Surface Water and Ground Water Resources</a:t>
            </a:r>
            <a:r>
              <a:rPr lang="en-GB" dirty="0" smtClean="0"/>
              <a:t>.</a:t>
            </a:r>
          </a:p>
          <a:p>
            <a:pPr marL="285750" indent="-285750">
              <a:buFont typeface="Wingdings" panose="05000000000000000000" pitchFamily="2" charset="2"/>
              <a:buChar char="v"/>
            </a:pPr>
            <a:r>
              <a:rPr lang="en-GB" dirty="0"/>
              <a:t> WIMS Software is an extension of </a:t>
            </a:r>
            <a:r>
              <a:rPr lang="en-GB" dirty="0" err="1"/>
              <a:t>eSWIS</a:t>
            </a:r>
            <a:r>
              <a:rPr lang="en-GB" dirty="0"/>
              <a:t> </a:t>
            </a:r>
            <a:r>
              <a:rPr lang="en-GB" dirty="0" smtClean="0"/>
              <a:t>software.</a:t>
            </a:r>
          </a:p>
          <a:p>
            <a:pPr marL="285750" indent="-285750">
              <a:buFont typeface="Wingdings" panose="05000000000000000000" pitchFamily="2" charset="2"/>
              <a:buChar char="v"/>
            </a:pPr>
            <a:r>
              <a:rPr lang="en-GB" dirty="0"/>
              <a:t> </a:t>
            </a:r>
            <a:r>
              <a:rPr lang="en-GB" dirty="0" smtClean="0"/>
              <a:t>In </a:t>
            </a:r>
            <a:r>
              <a:rPr lang="en-GB" dirty="0"/>
              <a:t>WIMS data is very much secure and only classified user can access the WIMS application</a:t>
            </a:r>
            <a:r>
              <a:rPr lang="en-GB" dirty="0" smtClean="0"/>
              <a:t>.</a:t>
            </a:r>
          </a:p>
          <a:p>
            <a:pPr marL="285750" indent="-285750">
              <a:buFont typeface="Wingdings" panose="05000000000000000000" pitchFamily="2" charset="2"/>
              <a:buChar char="v"/>
            </a:pPr>
            <a:r>
              <a:rPr lang="en-GB" dirty="0"/>
              <a:t> </a:t>
            </a:r>
            <a:r>
              <a:rPr lang="en-GB" dirty="0" smtClean="0"/>
              <a:t>In </a:t>
            </a:r>
            <a:r>
              <a:rPr lang="en-GB" dirty="0"/>
              <a:t>WIMS, we can manage and create both kind of station type .i.e. Surface Water and Ground </a:t>
            </a:r>
            <a:r>
              <a:rPr lang="en-GB" dirty="0" smtClean="0"/>
              <a:t>Water</a:t>
            </a:r>
          </a:p>
          <a:p>
            <a:pPr marL="285750" indent="-285750">
              <a:buFont typeface="Wingdings" panose="05000000000000000000" pitchFamily="2" charset="2"/>
              <a:buChar char="v"/>
            </a:pPr>
            <a:r>
              <a:rPr lang="en-GB" dirty="0"/>
              <a:t> </a:t>
            </a:r>
            <a:r>
              <a:rPr lang="en-GB" dirty="0" smtClean="0"/>
              <a:t>WIMS </a:t>
            </a:r>
            <a:r>
              <a:rPr lang="en-GB" dirty="0"/>
              <a:t>stores all the information of station for both station type (Surface </a:t>
            </a:r>
            <a:r>
              <a:rPr lang="en-GB" dirty="0" smtClean="0"/>
              <a:t>Water and Ground </a:t>
            </a:r>
            <a:r>
              <a:rPr lang="en-GB" dirty="0"/>
              <a:t>Water) on basis of agencies. </a:t>
            </a:r>
            <a:r>
              <a:rPr lang="en-GB" dirty="0" smtClean="0"/>
              <a:t> </a:t>
            </a:r>
          </a:p>
          <a:p>
            <a:endParaRPr lang="en-GB" b="1" dirty="0" smtClean="0">
              <a:solidFill>
                <a:srgbClr val="002060"/>
              </a:solidFill>
            </a:endParaRPr>
          </a:p>
          <a:p>
            <a:r>
              <a:rPr lang="en-GB" dirty="0"/>
              <a:t/>
            </a:r>
            <a:br>
              <a:rPr lang="en-GB" dirty="0"/>
            </a:br>
            <a:endParaRPr lang="en-IN" dirty="0"/>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10425" y="133643"/>
            <a:ext cx="661181" cy="103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5180363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4838" y="1411940"/>
            <a:ext cx="10982325" cy="5069541"/>
          </a:xfrm>
          <a:prstGeom prst="rect">
            <a:avLst/>
          </a:prstGeom>
        </p:spPr>
      </p:pic>
      <p:sp>
        <p:nvSpPr>
          <p:cNvPr id="3" name="Title 2"/>
          <p:cNvSpPr>
            <a:spLocks noGrp="1"/>
          </p:cNvSpPr>
          <p:nvPr>
            <p:ph type="title"/>
          </p:nvPr>
        </p:nvSpPr>
        <p:spPr/>
        <p:txBody>
          <a:bodyPr>
            <a:normAutofit fontScale="90000"/>
          </a:bodyPr>
          <a:lstStyle/>
          <a:p>
            <a:r>
              <a:rPr lang="en-IN" sz="1800" dirty="0">
                <a:latin typeface="Arial" panose="020B0604020202020204" pitchFamily="34" charset="0"/>
                <a:cs typeface="Arial" panose="020B0604020202020204" pitchFamily="34" charset="0"/>
              </a:rPr>
              <a:t>feed the ground water stations information using the respective forms(Drilling Details, Drill Time Log, </a:t>
            </a:r>
            <a:r>
              <a:rPr lang="en-IN" sz="1800" dirty="0" err="1">
                <a:latin typeface="Arial" panose="020B0604020202020204" pitchFamily="34" charset="0"/>
                <a:cs typeface="Arial" panose="020B0604020202020204" pitchFamily="34" charset="0"/>
              </a:rPr>
              <a:t>Litholog</a:t>
            </a:r>
            <a:r>
              <a:rPr lang="en-IN" sz="1800" dirty="0">
                <a:latin typeface="Arial" panose="020B0604020202020204" pitchFamily="34" charset="0"/>
                <a:cs typeface="Arial" panose="020B0604020202020204" pitchFamily="34" charset="0"/>
              </a:rPr>
              <a:t>, Well Assembly, Development Details, Water Bearing Zones, </a:t>
            </a:r>
            <a:r>
              <a:rPr lang="en-IN" sz="1800" dirty="0" smtClean="0">
                <a:latin typeface="Arial" panose="020B0604020202020204" pitchFamily="34" charset="0"/>
                <a:cs typeface="Arial" panose="020B0604020202020204" pitchFamily="34" charset="0"/>
              </a:rPr>
              <a:t>Grouting/Sealing </a:t>
            </a:r>
            <a:r>
              <a:rPr lang="en-IN" sz="1800" dirty="0">
                <a:latin typeface="Arial" panose="020B0604020202020204" pitchFamily="34" charset="0"/>
                <a:cs typeface="Arial" panose="020B0604020202020204" pitchFamily="34" charset="0"/>
              </a:rPr>
              <a:t>/Gravel Packaging , Geo Physical Logging  &amp; DWLR Details</a:t>
            </a:r>
          </a:p>
        </p:txBody>
      </p:sp>
    </p:spTree>
    <p:extLst>
      <p:ext uri="{BB962C8B-B14F-4D97-AF65-F5344CB8AC3E}">
        <p14:creationId xmlns:p14="http://schemas.microsoft.com/office/powerpoint/2010/main" val="2821121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5815" y="457199"/>
            <a:ext cx="11676185" cy="474943"/>
          </a:xfrm>
        </p:spPr>
        <p:txBody>
          <a:bodyPr>
            <a:normAutofit/>
          </a:bodyPr>
          <a:lstStyle/>
          <a:p>
            <a:r>
              <a:rPr lang="en-IN" sz="2500" b="1" dirty="0" smtClean="0">
                <a:latin typeface="Arial Black" panose="020B0A04020102020204" pitchFamily="34" charset="0"/>
              </a:rPr>
              <a:t>   </a:t>
            </a:r>
            <a:r>
              <a:rPr lang="en-IN" sz="2000" b="1" dirty="0" smtClean="0">
                <a:latin typeface="Arial Black" panose="020B0A04020102020204" pitchFamily="34" charset="0"/>
              </a:rPr>
              <a:t>EDIT </a:t>
            </a:r>
            <a:r>
              <a:rPr lang="en-IN" sz="2000" dirty="0" smtClean="0">
                <a:latin typeface="Arial Black" panose="020B0A04020102020204" pitchFamily="34" charset="0"/>
              </a:rPr>
              <a:t>STATION</a:t>
            </a:r>
            <a:r>
              <a:rPr lang="en-IN" sz="2000" b="1" dirty="0" smtClean="0">
                <a:latin typeface="Arial Black" panose="020B0A04020102020204" pitchFamily="34" charset="0"/>
              </a:rPr>
              <a:t> (Surface Water/Ground Water):</a:t>
            </a:r>
            <a:endParaRPr lang="en-IN" sz="2000" b="1" dirty="0">
              <a:latin typeface="Arial Black" panose="020B0A04020102020204" pitchFamily="34" charset="0"/>
            </a:endParaRPr>
          </a:p>
        </p:txBody>
      </p:sp>
      <p:sp>
        <p:nvSpPr>
          <p:cNvPr id="3" name="Rectangle 2"/>
          <p:cNvSpPr/>
          <p:nvPr/>
        </p:nvSpPr>
        <p:spPr>
          <a:xfrm>
            <a:off x="836023" y="1149532"/>
            <a:ext cx="10763794" cy="646331"/>
          </a:xfrm>
          <a:prstGeom prst="rect">
            <a:avLst/>
          </a:prstGeom>
        </p:spPr>
        <p:txBody>
          <a:bodyPr wrap="square">
            <a:spAutoFit/>
          </a:bodyPr>
          <a:lstStyle/>
          <a:p>
            <a:pPr>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Click on </a:t>
            </a:r>
            <a:r>
              <a:rPr lang="en-IN" b="1" dirty="0" smtClean="0">
                <a:latin typeface="Arial" panose="020B0604020202020204" pitchFamily="34" charset="0"/>
                <a:ea typeface="Times New Roman" panose="02020603050405020304" pitchFamily="18" charset="0"/>
                <a:cs typeface="Arial" panose="020B0604020202020204" pitchFamily="34" charset="0"/>
              </a:rPr>
              <a:t>“Edit” icon </a:t>
            </a:r>
            <a:r>
              <a:rPr lang="en-IN" dirty="0" smtClean="0">
                <a:latin typeface="Arial" panose="020B0604020202020204" pitchFamily="34" charset="0"/>
                <a:ea typeface="Times New Roman" panose="02020603050405020304" pitchFamily="18" charset="0"/>
                <a:cs typeface="Arial" panose="020B0604020202020204" pitchFamily="34" charset="0"/>
              </a:rPr>
              <a:t>in listed Station under station management table</a:t>
            </a:r>
          </a:p>
          <a:p>
            <a:pPr>
              <a:spcAft>
                <a:spcPts val="0"/>
              </a:spcAft>
            </a:pPr>
            <a:r>
              <a:rPr lang="en-IN" b="1" dirty="0" smtClean="0">
                <a:effectLst/>
                <a:latin typeface="Arial" panose="020B0604020202020204" pitchFamily="34" charset="0"/>
                <a:ea typeface="Times New Roman" panose="02020603050405020304" pitchFamily="18" charset="0"/>
                <a:cs typeface="Arial" panose="020B0604020202020204" pitchFamily="34" charset="0"/>
              </a:rPr>
              <a:t>                 </a:t>
            </a:r>
            <a:endParaRPr lang="en-IN"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53588" y="1711234"/>
            <a:ext cx="9718765" cy="4976949"/>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541606" cy="84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956253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3057" y="615964"/>
            <a:ext cx="9871982" cy="426266"/>
          </a:xfrm>
        </p:spPr>
        <p:txBody>
          <a:bodyPr>
            <a:noAutofit/>
          </a:bodyPr>
          <a:lstStyle/>
          <a:p>
            <a:r>
              <a:rPr lang="en-IN" sz="1800" dirty="0" smtClean="0">
                <a:latin typeface="Arial" panose="020B0604020202020204" pitchFamily="34" charset="0"/>
                <a:cs typeface="Arial" panose="020B0604020202020204" pitchFamily="34" charset="0"/>
              </a:rPr>
              <a:t/>
            </a:r>
            <a:br>
              <a:rPr lang="en-IN" sz="1800" dirty="0" smtClean="0">
                <a:latin typeface="Arial" panose="020B0604020202020204" pitchFamily="34" charset="0"/>
                <a:cs typeface="Arial" panose="020B0604020202020204" pitchFamily="34" charset="0"/>
              </a:rPr>
            </a:br>
            <a:r>
              <a:rPr lang="en-IN" sz="1800" dirty="0">
                <a:latin typeface="Arial" panose="020B0604020202020204" pitchFamily="34" charset="0"/>
                <a:cs typeface="Arial" panose="020B0604020202020204" pitchFamily="34" charset="0"/>
              </a:rPr>
              <a:t/>
            </a:r>
            <a:br>
              <a:rPr lang="en-IN" sz="1800" dirty="0">
                <a:latin typeface="Arial" panose="020B0604020202020204" pitchFamily="34" charset="0"/>
                <a:cs typeface="Arial" panose="020B0604020202020204" pitchFamily="34" charset="0"/>
              </a:rPr>
            </a:br>
            <a:r>
              <a:rPr lang="en-IN" sz="1800" dirty="0" smtClean="0">
                <a:latin typeface="Arial" panose="020B0604020202020204" pitchFamily="34" charset="0"/>
                <a:cs typeface="Arial" panose="020B0604020202020204" pitchFamily="34" charset="0"/>
              </a:rPr>
              <a:t/>
            </a:r>
            <a:br>
              <a:rPr lang="en-IN" sz="1800" dirty="0" smtClean="0">
                <a:latin typeface="Arial" panose="020B0604020202020204" pitchFamily="34" charset="0"/>
                <a:cs typeface="Arial" panose="020B0604020202020204" pitchFamily="34" charset="0"/>
              </a:rPr>
            </a:br>
            <a:r>
              <a:rPr lang="en-IN" sz="1800" dirty="0" smtClean="0">
                <a:latin typeface="Arial" panose="020B0604020202020204" pitchFamily="34" charset="0"/>
                <a:cs typeface="Arial" panose="020B0604020202020204" pitchFamily="34" charset="0"/>
              </a:rPr>
              <a:t>You can edit the field details  and click Save button to update the </a:t>
            </a:r>
            <a:r>
              <a:rPr lang="en-IN" sz="1800" b="1" dirty="0" smtClean="0">
                <a:latin typeface="Arial" panose="020B0604020202020204" pitchFamily="34" charset="0"/>
                <a:cs typeface="Arial" panose="020B0604020202020204" pitchFamily="34" charset="0"/>
              </a:rPr>
              <a:t>Surface Water /Ground Water </a:t>
            </a:r>
            <a:r>
              <a:rPr lang="en-IN" sz="1800" dirty="0" smtClean="0">
                <a:latin typeface="Arial" panose="020B0604020202020204" pitchFamily="34" charset="0"/>
                <a:cs typeface="Arial" panose="020B0604020202020204" pitchFamily="34" charset="0"/>
              </a:rPr>
              <a:t>station details</a:t>
            </a:r>
            <a:br>
              <a:rPr lang="en-IN" sz="1800" dirty="0" smtClean="0">
                <a:latin typeface="Arial" panose="020B0604020202020204" pitchFamily="34" charset="0"/>
                <a:cs typeface="Arial" panose="020B0604020202020204" pitchFamily="34" charset="0"/>
              </a:rPr>
            </a:br>
            <a:r>
              <a:rPr lang="en-IN" sz="1800" dirty="0">
                <a:latin typeface="Arial" panose="020B0604020202020204" pitchFamily="34" charset="0"/>
                <a:cs typeface="Arial" panose="020B0604020202020204" pitchFamily="34" charset="0"/>
              </a:rPr>
              <a:t/>
            </a:r>
            <a:br>
              <a:rPr lang="en-IN" sz="1800" dirty="0">
                <a:latin typeface="Arial" panose="020B0604020202020204" pitchFamily="34" charset="0"/>
                <a:cs typeface="Arial" panose="020B0604020202020204" pitchFamily="34" charset="0"/>
              </a:rPr>
            </a:br>
            <a:endParaRPr lang="en-IN" sz="1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43057" y="1336431"/>
            <a:ext cx="10242285" cy="5019845"/>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519500" cy="81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413508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5.jpeg"/>
          <p:cNvPicPr/>
          <p:nvPr/>
        </p:nvPicPr>
        <p:blipFill>
          <a:blip r:embed="rId2" cstate="print"/>
          <a:stretch>
            <a:fillRect/>
          </a:stretch>
        </p:blipFill>
        <p:spPr>
          <a:xfrm>
            <a:off x="966652" y="1593668"/>
            <a:ext cx="9666513" cy="4650378"/>
          </a:xfrm>
          <a:prstGeom prst="rect">
            <a:avLst/>
          </a:prstGeom>
        </p:spPr>
      </p:pic>
      <p:sp>
        <p:nvSpPr>
          <p:cNvPr id="5" name="Title 4"/>
          <p:cNvSpPr>
            <a:spLocks noGrp="1"/>
          </p:cNvSpPr>
          <p:nvPr>
            <p:ph type="title"/>
          </p:nvPr>
        </p:nvSpPr>
        <p:spPr>
          <a:xfrm>
            <a:off x="604434" y="448628"/>
            <a:ext cx="10171418" cy="676787"/>
          </a:xfrm>
        </p:spPr>
        <p:txBody>
          <a:bodyPr>
            <a:normAutofit fontScale="90000"/>
          </a:bodyPr>
          <a:lstStyle/>
          <a:p>
            <a:r>
              <a:rPr lang="en-IN" sz="2200" dirty="0" smtClean="0">
                <a:latin typeface="Arial Black" panose="020B0A04020102020204" pitchFamily="34" charset="0"/>
              </a:rPr>
              <a:t>Generate Reports - </a:t>
            </a:r>
            <a:r>
              <a:rPr lang="en-US" sz="2000" dirty="0">
                <a:latin typeface="Arial" panose="020B0604020202020204" pitchFamily="34" charset="0"/>
                <a:cs typeface="Arial" panose="020B0604020202020204" pitchFamily="34" charset="0"/>
              </a:rPr>
              <a:t>If user wishes to get details about the Station as a report, then click on </a:t>
            </a:r>
            <a:r>
              <a:rPr lang="en-US" sz="2000" i="1" u="sng" dirty="0">
                <a:latin typeface="Arial" panose="020B0604020202020204" pitchFamily="34" charset="0"/>
                <a:cs typeface="Arial" panose="020B0604020202020204" pitchFamily="34" charset="0"/>
              </a:rPr>
              <a:t>Generate Report</a:t>
            </a:r>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button on the lower </a:t>
            </a:r>
            <a:r>
              <a:rPr lang="en-US" sz="2000" dirty="0" smtClean="0">
                <a:latin typeface="Arial" panose="020B0604020202020204" pitchFamily="34" charset="0"/>
                <a:cs typeface="Arial" panose="020B0604020202020204" pitchFamily="34" charset="0"/>
              </a:rPr>
              <a:t>right on station page. </a:t>
            </a:r>
            <a:r>
              <a:rPr lang="en-US" sz="2000" dirty="0">
                <a:latin typeface="Arial" panose="020B0604020202020204" pitchFamily="34" charset="0"/>
                <a:cs typeface="Arial" panose="020B0604020202020204" pitchFamily="34" charset="0"/>
              </a:rPr>
              <a:t>A report will be generated as shown in </a:t>
            </a:r>
            <a:r>
              <a:rPr lang="en-US" sz="2000" i="1" dirty="0">
                <a:latin typeface="Arial" panose="020B0604020202020204" pitchFamily="34" charset="0"/>
                <a:cs typeface="Arial" panose="020B0604020202020204" pitchFamily="34" charset="0"/>
              </a:rPr>
              <a:t>Figure </a:t>
            </a:r>
            <a:endParaRPr lang="en-IN" sz="20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671658" cy="10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409925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4434" y="1854926"/>
            <a:ext cx="3678807" cy="4075611"/>
          </a:xfrm>
        </p:spPr>
        <p:txBody>
          <a:bodyPr>
            <a:noAutofit/>
          </a:bodyPr>
          <a:lstStyle/>
          <a:p>
            <a:r>
              <a:rPr lang="en-GB" dirty="0" smtClean="0">
                <a:latin typeface="Arial" panose="020B0604020202020204" pitchFamily="34" charset="0"/>
                <a:cs typeface="Arial" panose="020B0604020202020204" pitchFamily="34" charset="0"/>
              </a:rPr>
              <a:t>In </a:t>
            </a:r>
            <a:r>
              <a:rPr lang="en-GB" dirty="0">
                <a:latin typeface="Arial" panose="020B0604020202020204" pitchFamily="34" charset="0"/>
                <a:cs typeface="Arial" panose="020B0604020202020204" pitchFamily="34" charset="0"/>
              </a:rPr>
              <a:t>case, user wants to Select Station from Map Section </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Visualize the layer list using Layer List Tool   in the Map </a:t>
            </a:r>
            <a:r>
              <a:rPr lang="en-GB" dirty="0" err="1" smtClean="0">
                <a:latin typeface="Arial" panose="020B0604020202020204" pitchFamily="34" charset="0"/>
                <a:cs typeface="Arial" panose="020B0604020202020204" pitchFamily="34" charset="0"/>
              </a:rPr>
              <a:t>Section.Surface</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water </a:t>
            </a:r>
            <a:r>
              <a:rPr lang="en-GB" dirty="0" smtClean="0">
                <a:latin typeface="Arial" panose="020B0604020202020204" pitchFamily="34" charset="0"/>
                <a:cs typeface="Arial" panose="020B0604020202020204" pitchFamily="34" charset="0"/>
              </a:rPr>
              <a:t>/Ground Water stations </a:t>
            </a:r>
            <a:r>
              <a:rPr lang="en-GB" dirty="0">
                <a:latin typeface="Arial" panose="020B0604020202020204" pitchFamily="34" charset="0"/>
                <a:cs typeface="Arial" panose="020B0604020202020204" pitchFamily="34" charset="0"/>
              </a:rPr>
              <a:t>are available on the map along with CWC basins and </a:t>
            </a:r>
            <a:r>
              <a:rPr lang="en-GB" dirty="0" err="1">
                <a:latin typeface="Arial" panose="020B0604020202020204" pitchFamily="34" charset="0"/>
                <a:cs typeface="Arial" panose="020B0604020202020204" pitchFamily="34" charset="0"/>
              </a:rPr>
              <a:t>Subbasin</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Boundary.                                                  o To </a:t>
            </a:r>
            <a:r>
              <a:rPr lang="en-GB" dirty="0">
                <a:latin typeface="Arial" panose="020B0604020202020204" pitchFamily="34" charset="0"/>
                <a:cs typeface="Arial" panose="020B0604020202020204" pitchFamily="34" charset="0"/>
              </a:rPr>
              <a:t>Identify Station Type- </a:t>
            </a:r>
            <a:r>
              <a:rPr lang="en-GB" dirty="0" smtClean="0">
                <a:latin typeface="Arial" panose="020B0604020202020204" pitchFamily="34" charset="0"/>
                <a:cs typeface="Arial" panose="020B0604020202020204" pitchFamily="34" charset="0"/>
              </a:rPr>
              <a:t>Surface </a:t>
            </a:r>
            <a:r>
              <a:rPr lang="en-GB" dirty="0">
                <a:latin typeface="Arial" panose="020B0604020202020204" pitchFamily="34" charset="0"/>
                <a:cs typeface="Arial" panose="020B0604020202020204" pitchFamily="34" charset="0"/>
              </a:rPr>
              <a:t>water </a:t>
            </a:r>
            <a:r>
              <a:rPr lang="en-GB" dirty="0" smtClean="0">
                <a:latin typeface="Arial" panose="020B0604020202020204" pitchFamily="34" charset="0"/>
                <a:cs typeface="Arial" panose="020B0604020202020204" pitchFamily="34" charset="0"/>
              </a:rPr>
              <a:t>/ Ground Water Legend </a:t>
            </a:r>
            <a:r>
              <a:rPr lang="en-GB" dirty="0">
                <a:latin typeface="Arial" panose="020B0604020202020204" pitchFamily="34" charset="0"/>
                <a:cs typeface="Arial" panose="020B0604020202020204" pitchFamily="34" charset="0"/>
              </a:rPr>
              <a:t>Tool is provided in the Map Section. The user need to zoom to a scale where the points become visible on the map, then corresponding legend will appear in the Legend </a:t>
            </a:r>
            <a:r>
              <a:rPr lang="en-GB" dirty="0" smtClean="0">
                <a:latin typeface="Arial" panose="020B0604020202020204" pitchFamily="34" charset="0"/>
                <a:cs typeface="Arial" panose="020B0604020202020204" pitchFamily="34" charset="0"/>
              </a:rPr>
              <a:t>Window.                                                      </a:t>
            </a:r>
            <a:r>
              <a:rPr lang="en-GB" dirty="0" err="1" smtClean="0">
                <a:latin typeface="Arial" panose="020B0604020202020204" pitchFamily="34" charset="0"/>
                <a:cs typeface="Arial" panose="020B0604020202020204" pitchFamily="34" charset="0"/>
              </a:rPr>
              <a:t>oNavigate</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to the required station by zooming and panning on the </a:t>
            </a:r>
            <a:r>
              <a:rPr lang="en-GB" dirty="0" smtClean="0">
                <a:latin typeface="Arial" panose="020B0604020202020204" pitchFamily="34" charset="0"/>
                <a:cs typeface="Arial" panose="020B0604020202020204" pitchFamily="34" charset="0"/>
              </a:rPr>
              <a:t>map.   </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oUse</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icon on the map section top right and click on the station on Map </a:t>
            </a:r>
            <a:r>
              <a:rPr lang="en-US" dirty="0" smtClean="0">
                <a:latin typeface="Arial" panose="020B0604020202020204" pitchFamily="34" charset="0"/>
                <a:cs typeface="Arial" panose="020B0604020202020204" pitchFamily="34" charset="0"/>
              </a:rPr>
              <a:t>Based </a:t>
            </a:r>
            <a:r>
              <a:rPr lang="en-US" dirty="0">
                <a:latin typeface="Arial" panose="020B0604020202020204" pitchFamily="34" charset="0"/>
                <a:cs typeface="Arial" panose="020B0604020202020204" pitchFamily="34" charset="0"/>
              </a:rPr>
              <a:t>on the station selected filters Station Name and Station Code will be filled in the form automatically. </a:t>
            </a:r>
            <a:endParaRPr lang="en-IN" dirty="0">
              <a:latin typeface="Arial" panose="020B0604020202020204" pitchFamily="34" charset="0"/>
              <a:cs typeface="Arial" panose="020B0604020202020204" pitchFamily="34" charset="0"/>
            </a:endParaRPr>
          </a:p>
          <a:p>
            <a:endParaRPr lang="en-IN" sz="1100" dirty="0">
              <a:latin typeface="Arial" panose="020B0604020202020204" pitchFamily="34" charset="0"/>
              <a:cs typeface="Arial" panose="020B0604020202020204" pitchFamily="34" charset="0"/>
            </a:endParaRPr>
          </a:p>
        </p:txBody>
      </p:sp>
      <p:pic>
        <p:nvPicPr>
          <p:cNvPr id="13" name="Content Placeholder 12"/>
          <p:cNvPicPr>
            <a:picLocks noGrp="1" noChangeAspect="1"/>
          </p:cNvPicPr>
          <p:nvPr>
            <p:ph idx="13"/>
          </p:nvPr>
        </p:nvPicPr>
        <p:blipFill>
          <a:blip r:embed="rId2"/>
          <a:stretch>
            <a:fillRect/>
          </a:stretch>
        </p:blipFill>
        <p:spPr>
          <a:xfrm>
            <a:off x="4283242" y="992777"/>
            <a:ext cx="7743794" cy="5394960"/>
          </a:xfrm>
          <a:prstGeom prst="rect">
            <a:avLst/>
          </a:prstGeom>
        </p:spPr>
      </p:pic>
      <p:sp>
        <p:nvSpPr>
          <p:cNvPr id="4" name="Title 3"/>
          <p:cNvSpPr>
            <a:spLocks noGrp="1"/>
          </p:cNvSpPr>
          <p:nvPr>
            <p:ph type="title"/>
          </p:nvPr>
        </p:nvSpPr>
        <p:spPr>
          <a:xfrm>
            <a:off x="604434" y="0"/>
            <a:ext cx="10983132" cy="1196391"/>
          </a:xfrm>
        </p:spPr>
        <p:txBody>
          <a:bodyPr>
            <a:normAutofit/>
          </a:bodyPr>
          <a:lstStyle/>
          <a:p>
            <a:r>
              <a:rPr lang="en-IN" sz="2000" dirty="0" smtClean="0">
                <a:latin typeface="Arial Black" panose="020B0A04020102020204" pitchFamily="34" charset="0"/>
              </a:rPr>
              <a:t>Select Station from Map</a:t>
            </a:r>
            <a:endParaRPr lang="en-IN" sz="2000" dirty="0">
              <a:latin typeface="Arial Black" panose="020B0A04020102020204" pitchFamily="34" charset="0"/>
            </a:endParaRPr>
          </a:p>
        </p:txBody>
      </p:sp>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42275" y="55354"/>
            <a:ext cx="565026" cy="88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620187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3"/>
          </p:nvPr>
        </p:nvSpPr>
        <p:spPr>
          <a:xfrm>
            <a:off x="888274" y="2364378"/>
            <a:ext cx="10638105" cy="1785591"/>
          </a:xfrm>
        </p:spPr>
        <p:txBody>
          <a:bodyPr>
            <a:normAutofit/>
          </a:bodyPr>
          <a:lstStyle/>
          <a:p>
            <a:r>
              <a:rPr lang="en-IN" sz="3600" b="1" dirty="0">
                <a:latin typeface="Arial Black" panose="020B0A04020102020204" pitchFamily="34" charset="0"/>
              </a:rPr>
              <a:t>Questions and Answers with Feedback</a:t>
            </a:r>
          </a:p>
        </p:txBody>
      </p:sp>
    </p:spTree>
    <p:extLst>
      <p:ext uri="{BB962C8B-B14F-4D97-AF65-F5344CB8AC3E}">
        <p14:creationId xmlns:p14="http://schemas.microsoft.com/office/powerpoint/2010/main" val="3725532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p:cNvSpPr>
            <a:spLocks noGrp="1"/>
          </p:cNvSpPr>
          <p:nvPr>
            <p:ph idx="13"/>
          </p:nvPr>
        </p:nvSpPr>
        <p:spPr>
          <a:xfrm>
            <a:off x="1397727" y="1541416"/>
            <a:ext cx="10141716" cy="4635547"/>
          </a:xfrm>
        </p:spPr>
        <p:txBody>
          <a:bodyPr>
            <a:normAutofit/>
          </a:bodyPr>
          <a:lstStyle/>
          <a:p>
            <a:r>
              <a:rPr lang="en-IN" sz="9600" dirty="0" smtClean="0">
                <a:latin typeface="Arial Black" panose="020B0A04020102020204" pitchFamily="34" charset="0"/>
              </a:rPr>
              <a:t>THANK YOU</a:t>
            </a:r>
            <a:endParaRPr lang="en-IN" sz="9600" dirty="0">
              <a:latin typeface="Arial Black" panose="020B0A04020102020204" pitchFamily="34" charset="0"/>
            </a:endParaRPr>
          </a:p>
        </p:txBody>
      </p:sp>
    </p:spTree>
    <p:extLst>
      <p:ext uri="{BB962C8B-B14F-4D97-AF65-F5344CB8AC3E}">
        <p14:creationId xmlns:p14="http://schemas.microsoft.com/office/powerpoint/2010/main" val="2748226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28467" y="928468"/>
            <a:ext cx="10381957" cy="4462760"/>
          </a:xfrm>
          <a:prstGeom prst="rect">
            <a:avLst/>
          </a:prstGeom>
        </p:spPr>
        <p:txBody>
          <a:bodyPr wrap="square">
            <a:spAutoFit/>
          </a:bodyPr>
          <a:lstStyle/>
          <a:p>
            <a:r>
              <a:rPr lang="en-GB" sz="3200" b="1" u="sng" dirty="0">
                <a:solidFill>
                  <a:srgbClr val="FF0000"/>
                </a:solidFill>
              </a:rPr>
              <a:t>Advantages of WIMS Software-</a:t>
            </a:r>
          </a:p>
          <a:p>
            <a:pPr marL="285750" indent="-285750">
              <a:buFont typeface="Wingdings" panose="05000000000000000000" pitchFamily="2" charset="2"/>
              <a:buChar char="v"/>
            </a:pPr>
            <a:endParaRPr lang="en-GB" b="1" dirty="0"/>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User Management Module is most important module and it can be manage by their Nodal Agency in WIMS</a:t>
            </a:r>
            <a:r>
              <a:rPr lang="en-GB" dirty="0" smtClean="0"/>
              <a:t>.</a:t>
            </a:r>
          </a:p>
          <a:p>
            <a:pPr marL="285750" indent="-285750">
              <a:buFont typeface="Wingdings" panose="05000000000000000000" pitchFamily="2" charset="2"/>
              <a:buChar char="v"/>
            </a:pPr>
            <a:r>
              <a:rPr lang="en-GB" dirty="0" smtClean="0"/>
              <a:t>All kind of station can be created from one place under station management</a:t>
            </a:r>
            <a:endParaRPr lang="en-GB" dirty="0"/>
          </a:p>
          <a:p>
            <a:pPr marL="285750" indent="-285750">
              <a:buFont typeface="Wingdings" panose="05000000000000000000" pitchFamily="2" charset="2"/>
              <a:buChar char="v"/>
            </a:pPr>
            <a:r>
              <a:rPr lang="en-GB" dirty="0"/>
              <a:t>In WIMS Software, Ground Water module functionality is implemented and Ground Water station data can feed from Ground Water Module. But earlier Ground water module functionality feature was not present in </a:t>
            </a:r>
            <a:r>
              <a:rPr lang="en-GB" dirty="0" err="1"/>
              <a:t>eSWIS</a:t>
            </a:r>
            <a:r>
              <a:rPr lang="en-GB" dirty="0"/>
              <a:t> software</a:t>
            </a:r>
          </a:p>
          <a:p>
            <a:pPr marL="285750" indent="-285750">
              <a:buFont typeface="Wingdings" panose="05000000000000000000" pitchFamily="2" charset="2"/>
              <a:buChar char="v"/>
            </a:pPr>
            <a:r>
              <a:rPr lang="en-GB" dirty="0"/>
              <a:t>Live data from INSAT &amp; GPRS is managing from various telemetric stations and reservoir stations in WIMS under Telemetry Management  </a:t>
            </a:r>
            <a:endParaRPr lang="en-GB" dirty="0" smtClean="0"/>
          </a:p>
          <a:p>
            <a:pPr marL="285750" indent="-285750">
              <a:buFont typeface="Wingdings" panose="05000000000000000000" pitchFamily="2" charset="2"/>
              <a:buChar char="v"/>
            </a:pPr>
            <a:r>
              <a:rPr lang="en-GB" dirty="0" smtClean="0"/>
              <a:t>Water Quality Module will be integrated  for Surface Water and Ground Water in WIM</a:t>
            </a:r>
          </a:p>
          <a:p>
            <a:pPr marL="285750" indent="-285750">
              <a:buFont typeface="Wingdings" panose="05000000000000000000" pitchFamily="2" charset="2"/>
              <a:buChar char="v"/>
            </a:pPr>
            <a:r>
              <a:rPr lang="en-GB" dirty="0" smtClean="0"/>
              <a:t>Flood Forecast Module is more simpler for data entry and different reports </a:t>
            </a:r>
            <a:r>
              <a:rPr lang="en-IN" dirty="0" smtClean="0"/>
              <a:t>can be generated related to Flood Forecast</a:t>
            </a:r>
            <a:endParaRPr lang="en-IN" dirty="0"/>
          </a:p>
          <a:p>
            <a:endParaRPr lang="en-GB" dirty="0">
              <a:solidFill>
                <a:srgbClr val="666666"/>
              </a:solidFill>
              <a:latin typeface="Roboto"/>
            </a:endParaRPr>
          </a:p>
        </p:txBody>
      </p:sp>
    </p:spTree>
    <p:extLst>
      <p:ext uri="{BB962C8B-B14F-4D97-AF65-F5344CB8AC3E}">
        <p14:creationId xmlns:p14="http://schemas.microsoft.com/office/powerpoint/2010/main" val="259643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85824" y="327576"/>
            <a:ext cx="10377891" cy="883466"/>
          </a:xfrm>
        </p:spPr>
        <p:txBody>
          <a:bodyPr>
            <a:normAutofit/>
          </a:bodyPr>
          <a:lstStyle/>
          <a:p>
            <a:r>
              <a:rPr lang="en-IN" sz="2400" b="1" u="sng" dirty="0" smtClean="0">
                <a:solidFill>
                  <a:srgbClr val="FF0000"/>
                </a:solidFill>
                <a:latin typeface="Arial Black" panose="020B0A04020102020204" pitchFamily="34" charset="0"/>
              </a:rPr>
              <a:t>Training Modules of WIMS(Surface Water/Ground Water)-</a:t>
            </a:r>
            <a:endParaRPr lang="en-IN" sz="2400" b="1" u="sng" dirty="0">
              <a:solidFill>
                <a:srgbClr val="FF0000"/>
              </a:solidFill>
              <a:latin typeface="Arial Black" panose="020B0A04020102020204" pitchFamily="34" charset="0"/>
            </a:endParaRPr>
          </a:p>
        </p:txBody>
      </p:sp>
      <p:sp>
        <p:nvSpPr>
          <p:cNvPr id="8" name="Rectangle 7"/>
          <p:cNvSpPr/>
          <p:nvPr/>
        </p:nvSpPr>
        <p:spPr>
          <a:xfrm>
            <a:off x="604433" y="1102304"/>
            <a:ext cx="9502031" cy="5632311"/>
          </a:xfrm>
          <a:prstGeom prst="rect">
            <a:avLst/>
          </a:prstGeom>
        </p:spPr>
        <p:txBody>
          <a:bodyPr wrap="square">
            <a:spAutoFit/>
          </a:bodyPr>
          <a:lstStyle/>
          <a:p>
            <a:r>
              <a:rPr lang="en-IN" sz="2000" b="1" dirty="0" smtClean="0"/>
              <a:t>Station </a:t>
            </a:r>
            <a:r>
              <a:rPr lang="en-IN" sz="2000" b="1" dirty="0"/>
              <a:t>Management -</a:t>
            </a:r>
          </a:p>
          <a:p>
            <a:r>
              <a:rPr lang="en-IN" sz="2000" dirty="0"/>
              <a:t>a) Search Station</a:t>
            </a:r>
            <a:endParaRPr lang="en-IN" sz="2000" dirty="0" smtClean="0"/>
          </a:p>
          <a:p>
            <a:r>
              <a:rPr lang="en-IN" sz="2000" dirty="0"/>
              <a:t>b) Add </a:t>
            </a:r>
            <a:r>
              <a:rPr lang="en-IN" sz="2000" dirty="0" smtClean="0"/>
              <a:t>Station( Manual Station, Telemetric Station/Reservoir Station)</a:t>
            </a:r>
            <a:endParaRPr lang="en-IN" sz="2000" dirty="0"/>
          </a:p>
          <a:p>
            <a:r>
              <a:rPr lang="en-IN" sz="2000" dirty="0"/>
              <a:t>c) Edit Station</a:t>
            </a:r>
          </a:p>
          <a:p>
            <a:r>
              <a:rPr lang="en-IN" sz="2000" b="1" dirty="0" smtClean="0"/>
              <a:t>Data </a:t>
            </a:r>
            <a:r>
              <a:rPr lang="en-IN" sz="2000" b="1" dirty="0"/>
              <a:t>View-Telemetry</a:t>
            </a:r>
          </a:p>
          <a:p>
            <a:r>
              <a:rPr lang="en-IN" sz="2000" b="1" dirty="0"/>
              <a:t>Manual Data Entry  </a:t>
            </a:r>
          </a:p>
          <a:p>
            <a:r>
              <a:rPr lang="en-IN" sz="2000" b="1" dirty="0"/>
              <a:t>Data Validation</a:t>
            </a:r>
          </a:p>
          <a:p>
            <a:r>
              <a:rPr lang="en-IN" sz="2000" b="1" dirty="0" smtClean="0"/>
              <a:t>User Management</a:t>
            </a:r>
          </a:p>
          <a:p>
            <a:r>
              <a:rPr lang="en-IN" sz="2000" dirty="0" smtClean="0"/>
              <a:t>Create User /Edit User</a:t>
            </a:r>
          </a:p>
          <a:p>
            <a:r>
              <a:rPr lang="en-IN" sz="2000" dirty="0" smtClean="0"/>
              <a:t>Create Role/Edit Role</a:t>
            </a:r>
          </a:p>
          <a:p>
            <a:r>
              <a:rPr lang="en-IN" sz="2000" b="1" dirty="0"/>
              <a:t>Telemetry </a:t>
            </a:r>
            <a:r>
              <a:rPr lang="en-IN" sz="2000" b="1" dirty="0" smtClean="0"/>
              <a:t>Management</a:t>
            </a:r>
          </a:p>
          <a:p>
            <a:r>
              <a:rPr lang="en-IN" sz="2000" b="1" dirty="0" smtClean="0"/>
              <a:t>Sensor </a:t>
            </a:r>
            <a:r>
              <a:rPr lang="en-IN" sz="2000" b="1" dirty="0"/>
              <a:t>Hub </a:t>
            </a:r>
            <a:r>
              <a:rPr lang="en-IN" sz="2000" b="1" dirty="0" smtClean="0"/>
              <a:t>Configuration / Reservoir Sensor Hub Configuration) </a:t>
            </a:r>
            <a:endParaRPr lang="en-IN" sz="2000" b="1" dirty="0"/>
          </a:p>
          <a:p>
            <a:r>
              <a:rPr lang="en-IN" sz="2000" dirty="0"/>
              <a:t>a)Add Data Logger </a:t>
            </a:r>
            <a:r>
              <a:rPr lang="en-IN" sz="2000" dirty="0" smtClean="0"/>
              <a:t>Id  b)Add </a:t>
            </a:r>
            <a:r>
              <a:rPr lang="en-IN" sz="2000" dirty="0"/>
              <a:t>Sensor Configuration (INSAT/GPRS)</a:t>
            </a:r>
          </a:p>
          <a:p>
            <a:r>
              <a:rPr lang="en-IN" sz="2000" dirty="0"/>
              <a:t>c)Edit Sensor </a:t>
            </a:r>
            <a:r>
              <a:rPr lang="en-IN" sz="2000" dirty="0" smtClean="0"/>
              <a:t>Configuration</a:t>
            </a:r>
          </a:p>
          <a:p>
            <a:r>
              <a:rPr lang="en-IN" sz="2000" b="1" dirty="0"/>
              <a:t>Import Tool &amp; </a:t>
            </a:r>
            <a:r>
              <a:rPr lang="en-IN" sz="2000" b="1" dirty="0" smtClean="0"/>
              <a:t>Reports</a:t>
            </a:r>
          </a:p>
          <a:p>
            <a:r>
              <a:rPr lang="en-IN" sz="2000" b="1" dirty="0" smtClean="0"/>
              <a:t>Reduced Level of zero of the Gauge , X-section, &amp; Current Meter</a:t>
            </a:r>
          </a:p>
          <a:p>
            <a:r>
              <a:rPr lang="en-IN" sz="2000" b="1" dirty="0" smtClean="0"/>
              <a:t>Flood Forecast Module</a:t>
            </a:r>
            <a:endParaRPr lang="en-IN" sz="2000" b="1" dirty="0"/>
          </a:p>
          <a:p>
            <a:r>
              <a:rPr lang="en-IN" sz="2000" b="1" dirty="0" smtClean="0"/>
              <a:t>Questions </a:t>
            </a:r>
            <a:r>
              <a:rPr lang="en-IN" sz="2000" b="1" dirty="0"/>
              <a:t>and Answers with Feedback</a:t>
            </a: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03953" y="310632"/>
            <a:ext cx="576775" cy="90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610282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9166" y="1410789"/>
            <a:ext cx="10306594" cy="3931919"/>
          </a:xfrm>
        </p:spPr>
        <p:txBody>
          <a:bodyPr>
            <a:normAutofit fontScale="90000"/>
          </a:bodyPr>
          <a:lstStyle/>
          <a:p>
            <a:r>
              <a:rPr lang="en-IN" b="1" u="sng" dirty="0" smtClean="0">
                <a:solidFill>
                  <a:srgbClr val="FF0000"/>
                </a:solidFill>
                <a:latin typeface="Arial" panose="020B0604020202020204" pitchFamily="34" charset="0"/>
                <a:cs typeface="Arial" panose="020B0604020202020204" pitchFamily="34" charset="0"/>
              </a:rPr>
              <a:t>Links-</a:t>
            </a:r>
            <a:r>
              <a:rPr lang="en-IN" b="1" dirty="0" smtClean="0"/>
              <a:t/>
            </a:r>
            <a:br>
              <a:rPr lang="en-IN" b="1" dirty="0" smtClean="0"/>
            </a:br>
            <a:r>
              <a:rPr lang="en-IN" sz="2200" b="1" dirty="0">
                <a:latin typeface="Arial" panose="020B0604020202020204" pitchFamily="34" charset="0"/>
                <a:cs typeface="Arial" panose="020B0604020202020204" pitchFamily="34" charset="0"/>
              </a:rPr>
              <a:t/>
            </a:r>
            <a:br>
              <a:rPr lang="en-IN" sz="2200" b="1" dirty="0">
                <a:latin typeface="Arial" panose="020B0604020202020204" pitchFamily="34" charset="0"/>
                <a:cs typeface="Arial" panose="020B0604020202020204" pitchFamily="34" charset="0"/>
              </a:rPr>
            </a:br>
            <a:r>
              <a:rPr lang="en-IN" sz="2200" b="1" dirty="0" smtClean="0">
                <a:latin typeface="Arial" panose="020B0604020202020204" pitchFamily="34" charset="0"/>
                <a:cs typeface="Arial" panose="020B0604020202020204" pitchFamily="34" charset="0"/>
              </a:rPr>
              <a:t>Live Application URL : </a:t>
            </a:r>
            <a:r>
              <a:rPr lang="en-IN" sz="2200" dirty="0">
                <a:solidFill>
                  <a:srgbClr val="00B0F0"/>
                </a:solidFill>
                <a:latin typeface="Arial" panose="020B0604020202020204" pitchFamily="34" charset="0"/>
                <a:cs typeface="Arial" panose="020B0604020202020204" pitchFamily="34" charset="0"/>
                <a:hlinkClick r:id="rId2"/>
              </a:rPr>
              <a:t>www.indiawris.gov.in</a:t>
            </a:r>
            <a:r>
              <a:rPr lang="en-IN" sz="2200" dirty="0">
                <a:solidFill>
                  <a:srgbClr val="00B0F0"/>
                </a:solidFill>
                <a:latin typeface="Arial" panose="020B0604020202020204" pitchFamily="34" charset="0"/>
                <a:cs typeface="Arial" panose="020B0604020202020204" pitchFamily="34" charset="0"/>
              </a:rPr>
              <a:t/>
            </a:r>
            <a:br>
              <a:rPr lang="en-IN" sz="2200" dirty="0">
                <a:solidFill>
                  <a:srgbClr val="00B0F0"/>
                </a:solidFill>
                <a:latin typeface="Arial" panose="020B0604020202020204" pitchFamily="34" charset="0"/>
                <a:cs typeface="Arial" panose="020B0604020202020204" pitchFamily="34" charset="0"/>
              </a:rPr>
            </a:br>
            <a:r>
              <a:rPr lang="en-IN" sz="2200" dirty="0">
                <a:latin typeface="Arial" panose="020B0604020202020204" pitchFamily="34" charset="0"/>
                <a:cs typeface="Arial" panose="020B0604020202020204" pitchFamily="34" charset="0"/>
              </a:rPr>
              <a:t> </a:t>
            </a:r>
            <a:r>
              <a:rPr lang="en-IN" sz="2200" dirty="0" smtClean="0">
                <a:latin typeface="Arial" panose="020B0604020202020204" pitchFamily="34" charset="0"/>
                <a:cs typeface="Arial" panose="020B0604020202020204" pitchFamily="34" charset="0"/>
              </a:rPr>
              <a:t/>
            </a:r>
            <a:br>
              <a:rPr lang="en-IN" sz="2200" dirty="0" smtClean="0">
                <a:latin typeface="Arial" panose="020B0604020202020204" pitchFamily="34" charset="0"/>
                <a:cs typeface="Arial" panose="020B0604020202020204" pitchFamily="34" charset="0"/>
              </a:rPr>
            </a:br>
            <a:r>
              <a:rPr lang="en-IN" sz="2200" b="1" dirty="0">
                <a:latin typeface="Arial" panose="020B0604020202020204" pitchFamily="34" charset="0"/>
                <a:cs typeface="Arial" panose="020B0604020202020204" pitchFamily="34" charset="0"/>
              </a:rPr>
              <a:t>WIMS Live URL</a:t>
            </a:r>
            <a:r>
              <a:rPr lang="en-IN" sz="2200" b="1" dirty="0" smtClean="0">
                <a:latin typeface="Arial" panose="020B0604020202020204" pitchFamily="34" charset="0"/>
                <a:cs typeface="Arial" panose="020B0604020202020204" pitchFamily="34" charset="0"/>
              </a:rPr>
              <a:t>:  </a:t>
            </a:r>
            <a:r>
              <a:rPr lang="en-IN" sz="2200" u="sng" dirty="0">
                <a:solidFill>
                  <a:srgbClr val="00B0F0"/>
                </a:solidFill>
                <a:latin typeface="Arial" panose="020B0604020202020204" pitchFamily="34" charset="0"/>
                <a:cs typeface="Arial" panose="020B0604020202020204" pitchFamily="34" charset="0"/>
                <a:hlinkClick r:id="rId3" action="ppaction://hlinkfile"/>
              </a:rPr>
              <a:t>tamcnhp.com/</a:t>
            </a:r>
            <a:r>
              <a:rPr lang="en-IN" sz="2200" u="sng" dirty="0" err="1">
                <a:solidFill>
                  <a:srgbClr val="00B0F0"/>
                </a:solidFill>
                <a:latin typeface="Arial" panose="020B0604020202020204" pitchFamily="34" charset="0"/>
                <a:cs typeface="Arial" panose="020B0604020202020204" pitchFamily="34" charset="0"/>
                <a:hlinkClick r:id="rId3" action="ppaction://hlinkfile"/>
              </a:rPr>
              <a:t>wims</a:t>
            </a:r>
            <a:r>
              <a:rPr lang="en-IN" sz="2200" u="sng" dirty="0">
                <a:solidFill>
                  <a:srgbClr val="00B0F0"/>
                </a:solidFill>
                <a:latin typeface="Arial" panose="020B0604020202020204" pitchFamily="34" charset="0"/>
                <a:cs typeface="Arial" panose="020B0604020202020204" pitchFamily="34" charset="0"/>
                <a:hlinkClick r:id="rId3" action="ppaction://hlinkfile"/>
              </a:rPr>
              <a:t>/</a:t>
            </a:r>
            <a:r>
              <a:rPr lang="en-IN" sz="2200" u="sng" dirty="0">
                <a:solidFill>
                  <a:srgbClr val="00B0F0"/>
                </a:solidFill>
                <a:latin typeface="Arial" panose="020B0604020202020204" pitchFamily="34" charset="0"/>
                <a:cs typeface="Arial" panose="020B0604020202020204" pitchFamily="34" charset="0"/>
              </a:rPr>
              <a:t> </a:t>
            </a:r>
            <a:r>
              <a:rPr lang="en-IN" sz="2200" dirty="0" smtClean="0">
                <a:latin typeface="Arial" panose="020B0604020202020204" pitchFamily="34" charset="0"/>
                <a:cs typeface="Arial" panose="020B0604020202020204" pitchFamily="34" charset="0"/>
              </a:rPr>
              <a:t/>
            </a:r>
            <a:br>
              <a:rPr lang="en-IN" sz="2200" dirty="0" smtClean="0">
                <a:latin typeface="Arial" panose="020B0604020202020204" pitchFamily="34" charset="0"/>
                <a:cs typeface="Arial" panose="020B0604020202020204" pitchFamily="34" charset="0"/>
              </a:rPr>
            </a:br>
            <a:r>
              <a:rPr lang="en-IN" sz="2200" dirty="0">
                <a:latin typeface="Arial" panose="020B0604020202020204" pitchFamily="34" charset="0"/>
                <a:cs typeface="Arial" panose="020B0604020202020204" pitchFamily="34" charset="0"/>
              </a:rPr>
              <a:t/>
            </a:r>
            <a:br>
              <a:rPr lang="en-IN" sz="2200" dirty="0">
                <a:latin typeface="Arial" panose="020B0604020202020204" pitchFamily="34" charset="0"/>
                <a:cs typeface="Arial" panose="020B0604020202020204" pitchFamily="34" charset="0"/>
              </a:rPr>
            </a:br>
            <a:r>
              <a:rPr lang="en-IN" sz="2200" b="1" dirty="0" smtClean="0">
                <a:latin typeface="Arial" panose="020B0604020202020204" pitchFamily="34" charset="0"/>
                <a:cs typeface="Arial" panose="020B0604020202020204" pitchFamily="34" charset="0"/>
              </a:rPr>
              <a:t>WIMS Training URL </a:t>
            </a:r>
            <a:r>
              <a:rPr lang="en-IN" sz="2200" b="1" dirty="0">
                <a:latin typeface="Arial" panose="020B0604020202020204" pitchFamily="34" charset="0"/>
                <a:cs typeface="Arial" panose="020B0604020202020204" pitchFamily="34" charset="0"/>
              </a:rPr>
              <a:t>: </a:t>
            </a:r>
            <a:r>
              <a:rPr lang="en-IN" sz="2200" u="sng" dirty="0" smtClean="0">
                <a:solidFill>
                  <a:srgbClr val="0070C0"/>
                </a:solidFill>
                <a:latin typeface="Arial" panose="020B0604020202020204" pitchFamily="34" charset="0"/>
                <a:cs typeface="Arial" panose="020B0604020202020204" pitchFamily="34" charset="0"/>
              </a:rPr>
              <a:t>stg.tamcnhp.com/</a:t>
            </a:r>
            <a:r>
              <a:rPr lang="en-IN" sz="2200" u="sng" dirty="0" err="1" smtClean="0">
                <a:solidFill>
                  <a:srgbClr val="0070C0"/>
                </a:solidFill>
                <a:latin typeface="Arial" panose="020B0604020202020204" pitchFamily="34" charset="0"/>
                <a:cs typeface="Arial" panose="020B0604020202020204" pitchFamily="34" charset="0"/>
              </a:rPr>
              <a:t>wims</a:t>
            </a:r>
            <a:r>
              <a:rPr lang="en-IN" sz="2200" u="sng" dirty="0" smtClean="0">
                <a:solidFill>
                  <a:srgbClr val="0070C0"/>
                </a:solidFill>
                <a:latin typeface="Arial" panose="020B0604020202020204" pitchFamily="34" charset="0"/>
                <a:cs typeface="Arial" panose="020B0604020202020204" pitchFamily="34" charset="0"/>
              </a:rPr>
              <a:t>/ </a:t>
            </a:r>
            <a:r>
              <a:rPr lang="en-IN" dirty="0" smtClean="0"/>
              <a:t/>
            </a:r>
            <a:br>
              <a:rPr lang="en-IN" dirty="0" smtClean="0"/>
            </a:br>
            <a:r>
              <a:rPr lang="en-IN" b="1" u="sng" dirty="0"/>
              <a:t/>
            </a:r>
            <a:br>
              <a:rPr lang="en-IN" b="1" u="sng" dirty="0"/>
            </a:br>
            <a:r>
              <a:rPr lang="en-IN" b="1" u="sng" dirty="0" smtClean="0">
                <a:solidFill>
                  <a:srgbClr val="FF0000"/>
                </a:solidFill>
              </a:rPr>
              <a:t>Training Environment</a:t>
            </a:r>
            <a:r>
              <a:rPr lang="en-IN" b="1" dirty="0" smtClean="0">
                <a:solidFill>
                  <a:srgbClr val="FF0000"/>
                </a:solidFill>
              </a:rPr>
              <a:t> </a:t>
            </a:r>
            <a:r>
              <a:rPr lang="en-IN" b="1" u="sng" dirty="0">
                <a:solidFill>
                  <a:srgbClr val="FF0000"/>
                </a:solidFill>
              </a:rPr>
              <a:t>Login Credentials </a:t>
            </a:r>
            <a:r>
              <a:rPr lang="en-IN" b="1" dirty="0" smtClean="0">
                <a:solidFill>
                  <a:srgbClr val="FF0000"/>
                </a:solidFill>
              </a:rPr>
              <a:t>–</a:t>
            </a:r>
            <a:r>
              <a:rPr lang="en-IN" dirty="0" smtClean="0"/>
              <a:t/>
            </a:r>
            <a:br>
              <a:rPr lang="en-IN" dirty="0" smtClean="0"/>
            </a:br>
            <a:r>
              <a:rPr lang="en-IN" b="1" dirty="0"/>
              <a:t/>
            </a:r>
            <a:br>
              <a:rPr lang="en-IN" b="1" dirty="0"/>
            </a:br>
            <a:r>
              <a:rPr lang="en-IN" sz="2200" dirty="0" smtClean="0">
                <a:latin typeface="Arial" panose="020B0604020202020204" pitchFamily="34" charset="0"/>
                <a:cs typeface="Arial" panose="020B0604020202020204" pitchFamily="34" charset="0"/>
              </a:rPr>
              <a:t>Login Id: Training</a:t>
            </a:r>
            <a:br>
              <a:rPr lang="en-IN" sz="2200" dirty="0" smtClean="0">
                <a:latin typeface="Arial" panose="020B0604020202020204" pitchFamily="34" charset="0"/>
                <a:cs typeface="Arial" panose="020B0604020202020204" pitchFamily="34" charset="0"/>
              </a:rPr>
            </a:br>
            <a:r>
              <a:rPr lang="en-IN" sz="2200" dirty="0" smtClean="0">
                <a:latin typeface="Arial" panose="020B0604020202020204" pitchFamily="34" charset="0"/>
                <a:cs typeface="Arial" panose="020B0604020202020204" pitchFamily="34" charset="0"/>
              </a:rPr>
              <a:t>Password : Test#12345</a:t>
            </a:r>
            <a:r>
              <a:rPr lang="en-IN" dirty="0"/>
              <a:t/>
            </a:r>
            <a:br>
              <a:rPr lang="en-IN" dirty="0"/>
            </a:br>
            <a:endParaRPr lang="en-IN" dirty="0"/>
          </a:p>
        </p:txBody>
      </p:sp>
      <p:pic>
        <p:nvPicPr>
          <p:cNvPr id="3" name="Picture 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8561" y="161780"/>
            <a:ext cx="590842" cy="9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4094746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4233" y="322729"/>
            <a:ext cx="10898531" cy="766296"/>
          </a:xfrm>
        </p:spPr>
        <p:txBody>
          <a:bodyPr>
            <a:normAutofit fontScale="90000"/>
          </a:bodyPr>
          <a:lstStyle/>
          <a:p>
            <a:r>
              <a:rPr lang="en-US" sz="2700" b="1" dirty="0" smtClean="0">
                <a:latin typeface="Arial" panose="020B0604020202020204" pitchFamily="34" charset="0"/>
                <a:cs typeface="Arial" panose="020B0604020202020204" pitchFamily="34" charset="0"/>
              </a:rPr>
              <a:t/>
            </a:r>
            <a:br>
              <a:rPr lang="en-US" sz="2700" b="1" dirty="0" smtClean="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
            </a:r>
            <a:br>
              <a:rPr lang="en-US" sz="2700" b="1" dirty="0">
                <a:latin typeface="Arial" panose="020B0604020202020204" pitchFamily="34" charset="0"/>
                <a:cs typeface="Arial" panose="020B0604020202020204" pitchFamily="34" charset="0"/>
              </a:rPr>
            </a:br>
            <a:r>
              <a:rPr lang="en-US" sz="2700" b="1" dirty="0" smtClean="0">
                <a:latin typeface="Arial" panose="020B0604020202020204" pitchFamily="34" charset="0"/>
                <a:cs typeface="Arial" panose="020B0604020202020204" pitchFamily="34" charset="0"/>
              </a:rPr>
              <a:t>Login </a:t>
            </a:r>
            <a:r>
              <a:rPr lang="en-US" sz="2700" b="1" dirty="0">
                <a:latin typeface="Arial" panose="020B0604020202020204" pitchFamily="34" charset="0"/>
                <a:cs typeface="Arial" panose="020B0604020202020204" pitchFamily="34" charset="0"/>
              </a:rPr>
              <a:t>into </a:t>
            </a:r>
            <a:r>
              <a:rPr lang="en-US" sz="2700" b="1" dirty="0" smtClean="0">
                <a:latin typeface="Arial" panose="020B0604020202020204" pitchFamily="34" charset="0"/>
                <a:cs typeface="Arial" panose="020B0604020202020204" pitchFamily="34" charset="0"/>
              </a:rPr>
              <a:t>WIMS(Water Information Management System)</a:t>
            </a:r>
            <a:r>
              <a:rPr lang="en-IN" b="1" u="sng" dirty="0"/>
              <a:t/>
            </a:r>
            <a:br>
              <a:rPr lang="en-IN" b="1" u="sng" dirty="0"/>
            </a:br>
            <a:endParaRPr lang="en-IN" dirty="0"/>
          </a:p>
        </p:txBody>
      </p:sp>
      <p:sp>
        <p:nvSpPr>
          <p:cNvPr id="8" name="Rectangle 11"/>
          <p:cNvSpPr>
            <a:spLocks noChangeArrowheads="1"/>
          </p:cNvSpPr>
          <p:nvPr/>
        </p:nvSpPr>
        <p:spPr bwMode="auto">
          <a:xfrm>
            <a:off x="464234" y="1285297"/>
            <a:ext cx="106211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20700" algn="l"/>
              </a:tabLst>
              <a:defRPr>
                <a:solidFill>
                  <a:schemeClr val="tx1"/>
                </a:solidFill>
                <a:latin typeface="Arial" panose="020B0604020202020204" pitchFamily="34" charset="0"/>
              </a:defRPr>
            </a:lvl1pPr>
            <a:lvl2pPr eaLnBrk="0" fontAlgn="base" hangingPunct="0">
              <a:spcBef>
                <a:spcPct val="0"/>
              </a:spcBef>
              <a:spcAft>
                <a:spcPct val="0"/>
              </a:spcAft>
              <a:tabLst>
                <a:tab pos="520700" algn="l"/>
              </a:tabLst>
              <a:defRPr>
                <a:solidFill>
                  <a:schemeClr val="tx1"/>
                </a:solidFill>
                <a:latin typeface="Arial" panose="020B0604020202020204" pitchFamily="34" charset="0"/>
              </a:defRPr>
            </a:lvl2pPr>
            <a:lvl3pPr eaLnBrk="0" fontAlgn="base" hangingPunct="0">
              <a:spcBef>
                <a:spcPct val="0"/>
              </a:spcBef>
              <a:spcAft>
                <a:spcPct val="0"/>
              </a:spcAft>
              <a:tabLst>
                <a:tab pos="520700" algn="l"/>
              </a:tabLst>
              <a:defRPr>
                <a:solidFill>
                  <a:schemeClr val="tx1"/>
                </a:solidFill>
                <a:latin typeface="Arial" panose="020B0604020202020204" pitchFamily="34" charset="0"/>
              </a:defRPr>
            </a:lvl3pPr>
            <a:lvl4pPr eaLnBrk="0" fontAlgn="base" hangingPunct="0">
              <a:spcBef>
                <a:spcPct val="0"/>
              </a:spcBef>
              <a:spcAft>
                <a:spcPct val="0"/>
              </a:spcAft>
              <a:tabLst>
                <a:tab pos="520700" algn="l"/>
              </a:tabLst>
              <a:defRPr>
                <a:solidFill>
                  <a:schemeClr val="tx1"/>
                </a:solidFill>
                <a:latin typeface="Arial" panose="020B0604020202020204" pitchFamily="34" charset="0"/>
              </a:defRPr>
            </a:lvl4pPr>
            <a:lvl5pPr eaLnBrk="0" fontAlgn="base" hangingPunct="0">
              <a:spcBef>
                <a:spcPct val="0"/>
              </a:spcBef>
              <a:spcAft>
                <a:spcPct val="0"/>
              </a:spcAft>
              <a:tabLst>
                <a:tab pos="520700" algn="l"/>
              </a:tabLst>
              <a:defRPr>
                <a:solidFill>
                  <a:schemeClr val="tx1"/>
                </a:solidFill>
                <a:latin typeface="Arial" panose="020B0604020202020204" pitchFamily="34" charset="0"/>
              </a:defRPr>
            </a:lvl5pPr>
            <a:lvl6pPr eaLnBrk="0" fontAlgn="base" hangingPunct="0">
              <a:spcBef>
                <a:spcPct val="0"/>
              </a:spcBef>
              <a:spcAft>
                <a:spcPct val="0"/>
              </a:spcAft>
              <a:tabLst>
                <a:tab pos="520700" algn="l"/>
              </a:tabLst>
              <a:defRPr>
                <a:solidFill>
                  <a:schemeClr val="tx1"/>
                </a:solidFill>
                <a:latin typeface="Arial" panose="020B0604020202020204" pitchFamily="34" charset="0"/>
              </a:defRPr>
            </a:lvl6pPr>
            <a:lvl7pPr eaLnBrk="0" fontAlgn="base" hangingPunct="0">
              <a:spcBef>
                <a:spcPct val="0"/>
              </a:spcBef>
              <a:spcAft>
                <a:spcPct val="0"/>
              </a:spcAft>
              <a:tabLst>
                <a:tab pos="520700" algn="l"/>
              </a:tabLst>
              <a:defRPr>
                <a:solidFill>
                  <a:schemeClr val="tx1"/>
                </a:solidFill>
                <a:latin typeface="Arial" panose="020B0604020202020204" pitchFamily="34" charset="0"/>
              </a:defRPr>
            </a:lvl7pPr>
            <a:lvl8pPr eaLnBrk="0" fontAlgn="base" hangingPunct="0">
              <a:spcBef>
                <a:spcPct val="0"/>
              </a:spcBef>
              <a:spcAft>
                <a:spcPct val="0"/>
              </a:spcAft>
              <a:tabLst>
                <a:tab pos="520700" algn="l"/>
              </a:tabLst>
              <a:defRPr>
                <a:solidFill>
                  <a:schemeClr val="tx1"/>
                </a:solidFill>
                <a:latin typeface="Arial" panose="020B0604020202020204" pitchFamily="34" charset="0"/>
              </a:defRPr>
            </a:lvl8pPr>
            <a:lvl9pPr eaLnBrk="0" fontAlgn="base" hangingPunct="0">
              <a:spcBef>
                <a:spcPct val="0"/>
              </a:spcBef>
              <a:spcAft>
                <a:spcPct val="0"/>
              </a:spcAft>
              <a:tabLst>
                <a:tab pos="5207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tab pos="520700" algn="l"/>
              </a:tabLst>
            </a:pPr>
            <a:r>
              <a:rPr kumimoji="0" lang="en-US"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1.Open the Production URL  </a:t>
            </a:r>
            <a:r>
              <a:rPr kumimoji="0" lang="en-US"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hlinkClick r:id="rId2"/>
              </a:rPr>
              <a:t>http://indiawris.gov.in/wris/</a:t>
            </a:r>
            <a:r>
              <a:rPr kumimoji="0" lang="en-US"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in any web browser. </a:t>
            </a:r>
          </a:p>
          <a:p>
            <a:pPr marL="0" marR="0" lvl="0" indent="0" algn="l" defTabSz="914400" rtl="0" eaLnBrk="0" fontAlgn="base" latinLnBrk="0" hangingPunct="0">
              <a:lnSpc>
                <a:spcPct val="100000"/>
              </a:lnSpc>
              <a:spcBef>
                <a:spcPct val="0"/>
              </a:spcBef>
              <a:spcAft>
                <a:spcPct val="0"/>
              </a:spcAft>
              <a:buClrTx/>
              <a:buSzTx/>
              <a:tabLst>
                <a:tab pos="520700" algn="l"/>
              </a:tabLst>
            </a:pPr>
            <a:r>
              <a:rPr lang="en-US" altLang="en-US" dirty="0">
                <a:ea typeface="Times New Roman" panose="02020603050405020304" pitchFamily="18" charset="0"/>
              </a:rPr>
              <a:t> </a:t>
            </a:r>
            <a:r>
              <a:rPr lang="en-US" altLang="en-US" dirty="0" smtClean="0">
                <a:ea typeface="Times New Roman" panose="02020603050405020304" pitchFamily="18" charset="0"/>
              </a:rPr>
              <a:t>  </a:t>
            </a:r>
            <a:r>
              <a:rPr kumimoji="0" lang="en-US" alt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Go “WIMS” menu and Click on “ WIMS” Hyperlink</a:t>
            </a: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20700" algn="l"/>
              </a:tabLst>
            </a:pP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513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34" y="1955409"/>
            <a:ext cx="10983132" cy="457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p:cNvSpPr>
            <a:spLocks noChangeArrowheads="1"/>
          </p:cNvSpPr>
          <p:nvPr/>
        </p:nvSpPr>
        <p:spPr bwMode="auto">
          <a:xfrm>
            <a:off x="1295839" y="56955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6" name="Picture 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5853" y="457200"/>
            <a:ext cx="8572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522549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Get Started with 3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Bring your presentations to life with 3DTF16411177 (3).potx" id="{9E27ADA6-EA10-4822-B3C1-6E8D86D7E392}" vid="{8B3BFCA4-8458-4DFE-B504-FC98F0D59E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Bring your presentations to life with 3D</Template>
  <TotalTime>0</TotalTime>
  <Words>2275</Words>
  <Application>Microsoft Office PowerPoint</Application>
  <PresentationFormat>Widescreen</PresentationFormat>
  <Paragraphs>140</Paragraphs>
  <Slides>56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Arial Black</vt:lpstr>
      <vt:lpstr>Arial Rounded MT Bold</vt:lpstr>
      <vt:lpstr>Bahnschrift SemiCondensed</vt:lpstr>
      <vt:lpstr>Calibri</vt:lpstr>
      <vt:lpstr>Calibri Light</vt:lpstr>
      <vt:lpstr>Roboto</vt:lpstr>
      <vt:lpstr>Segoe UI</vt:lpstr>
      <vt:lpstr>Segoe UI Light</vt:lpstr>
      <vt:lpstr>Times New Roman</vt:lpstr>
      <vt:lpstr>Wingdings</vt:lpstr>
      <vt:lpstr>Get Started with 3D</vt:lpstr>
      <vt:lpstr>PowerPoint Presentation</vt:lpstr>
      <vt:lpstr>                  Training Session on WIMS (Water Information Management System)      (Surface Water and Ground Water)</vt:lpstr>
      <vt:lpstr>PowerPoint Presentation</vt:lpstr>
      <vt:lpstr>Welcome Note &amp; WIMS Project Objective</vt:lpstr>
      <vt:lpstr>PowerPoint Presentation</vt:lpstr>
      <vt:lpstr>PowerPoint Presentation</vt:lpstr>
      <vt:lpstr>Training Modules of WIMS(Surface Water/Ground Water)-</vt:lpstr>
      <vt:lpstr>Links-  Live Application URL : www.indiawris.gov.in   WIMS Live URL:  tamcnhp.com/wims/   WIMS Training URL : stg.tamcnhp.com/wims/   Training Environment Login Credentials –  Login Id: Training Password : Test#12345 </vt:lpstr>
      <vt:lpstr>  Login into WIMS(Water Information Management System) </vt:lpstr>
      <vt:lpstr>Login screen will display on the user’s screen. </vt:lpstr>
      <vt:lpstr>2. Enter Login ,Password  &amp; Captcha details based on the User Agency. Click on Login button. </vt:lpstr>
      <vt:lpstr>3. Enter Login, Password  &amp; Captcha details based on the User Agency.      - Click on Login button</vt:lpstr>
      <vt:lpstr>PowerPoint Presentation</vt:lpstr>
      <vt:lpstr>Station Management </vt:lpstr>
      <vt:lpstr>PowerPoint Presentation</vt:lpstr>
      <vt:lpstr>PowerPoint Presentation</vt:lpstr>
      <vt:lpstr>PowerPoint Presentation</vt:lpstr>
      <vt:lpstr>Note -You have to enter minimum 3 digits/  characters for searching the Station Code and Station Name. Search by Station Code: Enter the given station code or Name  For Example- Enter “Station Code” 065-ERDBWN in Input field.</vt:lpstr>
      <vt:lpstr>Search by Station Name :Enter the station name at least 3 characters “ BOLANI”. Station Name will be search associated station code is also display of that station</vt:lpstr>
      <vt:lpstr>Station code and Name is displayed in Station Data Table on station management page</vt:lpstr>
      <vt:lpstr> ADD NEW STATION(Surface Water or Grounder Water) – Nodal Agency has to add the station details for both type of stations ( Surface Water and Ground Water) from Station Management section in WIMS Software   </vt:lpstr>
      <vt:lpstr>Advanced Search Option – You can do advanced Search of  both Station type (Surface Water/Ground Water/ Telemetric) on basis of Major Basin, State or Agency Wise search criteria.</vt:lpstr>
      <vt:lpstr>Reports- Station Characteristics  Data Availability</vt:lpstr>
      <vt:lpstr>2. Station Characteristics page is opened on screen. You have to add all mandatory field details for adding new station from this page </vt:lpstr>
      <vt:lpstr>PowerPoint Presentation</vt:lpstr>
      <vt:lpstr>  5. Select  Type of station which you want to create ( Telemetry Station or Reservoir or Flood Forecast or Manual)  Page in Station Management  </vt:lpstr>
      <vt:lpstr> 6. Enter  New “ Station Code and “ Station Name”  which is get from the available details list for adding the new station in WIMS </vt:lpstr>
      <vt:lpstr>8. Add   “ Geographical”  mandatory details and  fill all the mandatory fields and necessary fields values under “Geographical” section  </vt:lpstr>
      <vt:lpstr>9. Add “Longitude” and “Latitude” details </vt:lpstr>
      <vt:lpstr> </vt:lpstr>
      <vt:lpstr>Add Data Type-</vt:lpstr>
      <vt:lpstr>Agency can add/edit the “Lower Warning Level “and “Higher Warning Level” from the “Category Section   Agency has to click on the check box for adding the sensors /data type details to particular station in case of adding new station or existing stations. It is mandatory to add the sensors details otherwise sensors or data type will not be listed in telemetric management under Sensor Hub Configuration section</vt:lpstr>
      <vt:lpstr>Save Station  Characteristics Details: Click on “ Save” button. Station information will be saved in WIMS application and Pop up message will be displayed on screen “Station has been saved successfully”</vt:lpstr>
      <vt:lpstr>PowerPoint Presentation</vt:lpstr>
      <vt:lpstr>Add Reservoir Station-  Click on Add Station Button . - Fill Agency Meta data , Station Type, Generic &amp; Administrative Detail - Click on Reservoir Check Box   and Enter the Station Code/Name, Date of Establishment</vt:lpstr>
      <vt:lpstr>- Select Site/Additional Information Tab - Select Reservoir Name and Structure Name under Site/Additional Information Tab</vt:lpstr>
      <vt:lpstr>- Select “Category” Tab  - Select the Category Name</vt:lpstr>
      <vt:lpstr>-Click on Add/Update Reservoir Detail Tab.  - Select Reservoir and Structure Name</vt:lpstr>
      <vt:lpstr>Click on Save button. Reservoir Station will be saved</vt:lpstr>
      <vt:lpstr>Ground Water Station-You can add  Ground Water stations (Manual Station/ Telemetric Station) from Station Management section.  1. Click on “ Station Management” button.     </vt:lpstr>
      <vt:lpstr>Station Management Page is open. </vt:lpstr>
      <vt:lpstr>- Click on “Ground Station “ Station” button. Total Number of Ground Station will be displayed on Screen - Add Station &amp; Clear Filter buttons are shown - Search &amp; Advanced Search option is displayed on Screen </vt:lpstr>
      <vt:lpstr>Create New Ground Water Station: -Click on “ Add Station” button. Station Characteristics Page is displayed on screen</vt:lpstr>
      <vt:lpstr>- Add Agency details (Agency Name, State /Regional Office, Circle Office, Divisional Office, Sub-divisional Office, &amp; Section Office) - Click Station Type as “ Ground Water “   and select the respective radio button</vt:lpstr>
      <vt:lpstr>Fill all the mandatory input fields like Station Name, Generic Information(Administrative &amp; Geographical both)</vt:lpstr>
      <vt:lpstr>-Add Address under Site / Additional Information Tab for Ground water Station</vt:lpstr>
      <vt:lpstr>- Add data type  for Category of Ground Water Station</vt:lpstr>
      <vt:lpstr>- Click on “Save” button. Ground Water Station will Saved Successfully</vt:lpstr>
      <vt:lpstr>-Click on “ Go To Ground Water” button. Ground Water Module landing page opens and user can feed all the information of Ground Water Stations</vt:lpstr>
      <vt:lpstr>feed the ground water stations information using the respective forms(Drilling Details, Drill Time Log, Litholog, Well Assembly, Development Details, Water Bearing Zones, Grouting/Sealing /Gravel Packaging , Geo Physical Logging  &amp; DWLR Details</vt:lpstr>
      <vt:lpstr>   EDIT STATION (Surface Water/Ground Water):</vt:lpstr>
      <vt:lpstr>   You can edit the field details  and click Save button to update the Surface Water /Ground Water station details  </vt:lpstr>
      <vt:lpstr>Generate Reports - If user wishes to get details about the Station as a report, then click on Generate Report button on the lower right on station page. A report will be generated as shown in Figure </vt:lpstr>
      <vt:lpstr>Select Station from Map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2019-10-10T06:09:05Z</dcterms:created>
  <dcterms:modified xsi:type="dcterms:W3CDTF">2020-04-18T05:15:30Z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dduffy@microsoft.com</vt:lpwstr>
  </property>
  <property fmtid="{D5CDD505-2E9C-101B-9397-08002B2CF9AE}" pid="5" name="MSIP_Label_f42aa342-8706-4288-bd11-ebb85995028c_SetDate">
    <vt:lpwstr>2019-01-09T22:41:38.8954231Z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